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79" autoAdjust="0"/>
    <p:restoredTop sz="42936" autoAdjust="0"/>
  </p:normalViewPr>
  <p:slideViewPr>
    <p:cSldViewPr snapToGrid="0" snapToObjects="1">
      <p:cViewPr varScale="1">
        <p:scale>
          <a:sx n="66" d="100"/>
          <a:sy n="66" d="100"/>
        </p:scale>
        <p:origin x="3264" y="184"/>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2.png>
</file>

<file path=ppt/media/image3.png>
</file>

<file path=ppt/media/image4.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623583-C86A-0349-8914-C6D009A672FC}" type="datetimeFigureOut">
              <a:rPr lang="en-US" smtClean="0"/>
              <a:t>11/27/25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2ED24D4-7B1B-7347-86E3-70A11DC4B6BD}" type="slidenum">
              <a:rPr lang="en-US" smtClean="0"/>
              <a:t>‹#›</a:t>
            </a:fld>
            <a:endParaRPr lang="en-US"/>
          </a:p>
        </p:txBody>
      </p:sp>
    </p:spTree>
    <p:extLst>
      <p:ext uri="{BB962C8B-B14F-4D97-AF65-F5344CB8AC3E}">
        <p14:creationId xmlns:p14="http://schemas.microsoft.com/office/powerpoint/2010/main" val="719717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lang="en-AU" dirty="0"/>
              <a:t>“Picture this: You walk into a sleek conference room at </a:t>
            </a:r>
            <a:r>
              <a:rPr lang="en-AU" dirty="0" err="1"/>
              <a:t>CloudCore</a:t>
            </a:r>
            <a:r>
              <a:rPr lang="en-AU" dirty="0"/>
              <a:t>, an AI startup. The CFO, suited up and checking their watch, glances at you impatiently. You have 15 minutes to understand their risk appetite for data breaches.</a:t>
            </a:r>
          </a:p>
          <a:p>
            <a:pPr marL="0" lvl="0" indent="0">
              <a:buNone/>
            </a:pPr>
            <a:endParaRPr lang="en-AU" dirty="0"/>
          </a:p>
          <a:p>
            <a:pPr marL="0" lvl="0" indent="0">
              <a:buNone/>
            </a:pPr>
            <a:r>
              <a:rPr lang="en-AU" dirty="0"/>
              <a:t>[Pause]</a:t>
            </a:r>
          </a:p>
          <a:p>
            <a:pPr marL="0" lvl="0" indent="0">
              <a:buNone/>
            </a:pPr>
            <a:endParaRPr lang="en-AU" dirty="0"/>
          </a:p>
          <a:p>
            <a:pPr marL="0" lvl="0" indent="0">
              <a:buNone/>
            </a:pPr>
            <a:r>
              <a:rPr lang="en-AU" dirty="0"/>
              <a:t>You ask: ‘So… what are your main security concerns?’</a:t>
            </a:r>
          </a:p>
          <a:p>
            <a:pPr marL="0" lvl="0" indent="0">
              <a:buNone/>
            </a:pPr>
            <a:endParaRPr lang="en-AU" dirty="0"/>
          </a:p>
          <a:p>
            <a:pPr marL="0" lvl="0" indent="0">
              <a:buNone/>
            </a:pPr>
            <a:r>
              <a:rPr lang="en-AU" dirty="0"/>
              <a:t>[Pause - slight grimace]</a:t>
            </a:r>
          </a:p>
          <a:p>
            <a:pPr marL="0" lvl="0" indent="0">
              <a:buNone/>
            </a:pPr>
            <a:endParaRPr lang="en-AU" dirty="0"/>
          </a:p>
          <a:p>
            <a:pPr marL="0" lvl="0" indent="0">
              <a:buNone/>
            </a:pPr>
            <a:r>
              <a:rPr lang="en-AU" dirty="0"/>
              <a:t>The CFO gives you business-speak: ‘Well, security is very important to us. We take it seriously.’</a:t>
            </a:r>
          </a:p>
          <a:p>
            <a:pPr marL="0" lvl="0" indent="0">
              <a:buNone/>
            </a:pPr>
            <a:endParaRPr lang="en-AU" dirty="0"/>
          </a:p>
          <a:p>
            <a:pPr marL="0" lvl="0" indent="0">
              <a:buNone/>
            </a:pPr>
            <a:r>
              <a:rPr lang="en-AU" dirty="0"/>
              <a:t>Useless.</a:t>
            </a:r>
          </a:p>
          <a:p>
            <a:pPr marL="0" lvl="0" indent="0">
              <a:buNone/>
            </a:pPr>
            <a:endParaRPr lang="en-AU" dirty="0"/>
          </a:p>
          <a:p>
            <a:pPr marL="0" lvl="0" indent="0">
              <a:buNone/>
            </a:pPr>
            <a:r>
              <a:rPr lang="en-AU" dirty="0"/>
              <a:t>[Pause]</a:t>
            </a:r>
          </a:p>
          <a:p>
            <a:pPr marL="0" lvl="0" indent="0">
              <a:buNone/>
            </a:pPr>
            <a:endParaRPr lang="en-AU" dirty="0"/>
          </a:p>
          <a:p>
            <a:pPr marL="0" lvl="0" indent="0">
              <a:buNone/>
            </a:pPr>
            <a:r>
              <a:rPr lang="en-AU" dirty="0"/>
              <a:t>Now imagine you ask THIS instead: ‘If we discovered a data breach tomorrow affecting customer payment data, what’s your maximum acceptable cost for remediation before the board gets involved?’</a:t>
            </a:r>
          </a:p>
          <a:p>
            <a:pPr marL="0" lvl="0" indent="0">
              <a:buNone/>
            </a:pPr>
            <a:endParaRPr lang="en-AU" dirty="0"/>
          </a:p>
          <a:p>
            <a:pPr marL="0" lvl="0" indent="0">
              <a:buNone/>
            </a:pPr>
            <a:r>
              <a:rPr lang="en-AU" dirty="0"/>
              <a:t>[Pause]</a:t>
            </a:r>
          </a:p>
          <a:p>
            <a:pPr marL="0" lvl="0" indent="0">
              <a:buNone/>
            </a:pPr>
            <a:endParaRPr lang="en-AU" dirty="0"/>
          </a:p>
          <a:p>
            <a:pPr marL="0" lvl="0" indent="0">
              <a:buNone/>
            </a:pPr>
            <a:r>
              <a:rPr lang="en-AU" dirty="0"/>
              <a:t>Suddenly, you get real numbers. Real constraints. Real insight.</a:t>
            </a:r>
          </a:p>
          <a:p>
            <a:pPr marL="0" lvl="0" indent="0">
              <a:buNone/>
            </a:pPr>
            <a:endParaRPr lang="en-AU" dirty="0"/>
          </a:p>
          <a:p>
            <a:pPr marL="0" lvl="0" indent="0">
              <a:buNone/>
            </a:pPr>
            <a:r>
              <a:rPr lang="en-AU" dirty="0"/>
              <a:t>[Pause, then gesture]</a:t>
            </a:r>
          </a:p>
          <a:p>
            <a:pPr marL="0" lvl="0" indent="0">
              <a:buNone/>
            </a:pPr>
            <a:endParaRPr lang="en-AU" dirty="0"/>
          </a:p>
          <a:p>
            <a:pPr marL="0" lvl="0" indent="0">
              <a:buNone/>
            </a:pPr>
            <a:r>
              <a:rPr lang="en-AU" dirty="0"/>
              <a:t>That skill - asking the RIGHT question to get actionable intelligence - is now the most critical skill our students need. Because in a world where AI can generate perfect-looking answers, the quality of your question determines everything.</a:t>
            </a:r>
          </a:p>
          <a:p>
            <a:pPr marL="0" lvl="0" indent="0">
              <a:buNone/>
            </a:pPr>
            <a:endParaRPr lang="en-AU" dirty="0"/>
          </a:p>
          <a:p>
            <a:pPr marL="0" lvl="0" indent="0">
              <a:buNone/>
            </a:pPr>
            <a:r>
              <a:rPr lang="en-AU" dirty="0"/>
              <a:t>My name is Dr. Michael Borck, and today I want to share an assessment that teaches exactly that skill by putting students in that conference room… with an AI playing the CFO.”</a:t>
            </a:r>
          </a:p>
          <a:p>
            <a:endParaRPr lang="en-US" dirty="0"/>
          </a:p>
        </p:txBody>
      </p:sp>
      <p:sp>
        <p:nvSpPr>
          <p:cNvPr id="4" name="Slide Number Placeholder 3"/>
          <p:cNvSpPr>
            <a:spLocks noGrp="1"/>
          </p:cNvSpPr>
          <p:nvPr>
            <p:ph type="sldNum" sz="quarter" idx="5"/>
          </p:nvPr>
        </p:nvSpPr>
        <p:spPr/>
        <p:txBody>
          <a:bodyPr/>
          <a:lstStyle/>
          <a:p>
            <a:fld id="{02ED24D4-7B1B-7347-86E3-70A11DC4B6BD}" type="slidenum">
              <a:rPr lang="en-US" smtClean="0"/>
              <a:t>1</a:t>
            </a:fld>
            <a:endParaRPr lang="en-US"/>
          </a:p>
        </p:txBody>
      </p:sp>
    </p:spTree>
    <p:extLst>
      <p:ext uri="{BB962C8B-B14F-4D97-AF65-F5344CB8AC3E}">
        <p14:creationId xmlns:p14="http://schemas.microsoft.com/office/powerpoint/2010/main" val="6337282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lang="en-AU" dirty="0"/>
              <a:t>“This brings us to the big question: academic integrity.</a:t>
            </a:r>
          </a:p>
          <a:p>
            <a:pPr marL="0" lvl="0" indent="0">
              <a:buNone/>
            </a:pPr>
            <a:endParaRPr lang="en-AU" dirty="0"/>
          </a:p>
          <a:p>
            <a:pPr marL="0" lvl="0" indent="0">
              <a:buNone/>
            </a:pPr>
            <a:r>
              <a:rPr lang="en-AU" dirty="0"/>
              <a:t>My approach is to focus on transparency. I ask students to submit the transcripts of their conversations with their chosen LLM.</a:t>
            </a:r>
          </a:p>
          <a:p>
            <a:pPr marL="0" lvl="0" indent="0">
              <a:buNone/>
            </a:pPr>
            <a:endParaRPr lang="en-AU" dirty="0"/>
          </a:p>
          <a:p>
            <a:pPr marL="0" lvl="0" indent="0">
              <a:buNone/>
            </a:pPr>
            <a:r>
              <a:rPr lang="en-AU" dirty="0"/>
              <a:t>Crucially, this isn’t about ‘catching’ them. It’s a teaching tool. It allows me to see their thought process.</a:t>
            </a:r>
          </a:p>
          <a:p>
            <a:pPr marL="0" lvl="0" indent="0">
              <a:buNone/>
            </a:pPr>
            <a:endParaRPr lang="en-AU" dirty="0"/>
          </a:p>
          <a:p>
            <a:pPr marL="0" lvl="0" indent="0">
              <a:buNone/>
            </a:pPr>
            <a:r>
              <a:rPr lang="en-AU" dirty="0"/>
              <a:t>A student who uses a basic, one-shot prompt will get a basic, generic result from the AI, and that is reflected in their audit and their grade.</a:t>
            </a:r>
          </a:p>
          <a:p>
            <a:pPr marL="0" lvl="0" indent="0">
              <a:buNone/>
            </a:pPr>
            <a:endParaRPr lang="en-AU" dirty="0"/>
          </a:p>
          <a:p>
            <a:pPr marL="0" lvl="0" indent="0">
              <a:buNone/>
            </a:pPr>
            <a:r>
              <a:rPr lang="en-AU" dirty="0"/>
              <a:t>But the transcripts also show me the students who are </a:t>
            </a:r>
            <a:r>
              <a:rPr lang="en-AU" i="1" dirty="0"/>
              <a:t>really thinking</a:t>
            </a:r>
            <a:r>
              <a:rPr lang="en-AU" dirty="0"/>
              <a:t>. I can see them pushing back on the AI, refining its output, and applying course concepts. This assessment model makes their </a:t>
            </a:r>
            <a:r>
              <a:rPr lang="en-AU" i="1" dirty="0"/>
              <a:t>process</a:t>
            </a:r>
            <a:r>
              <a:rPr lang="en-AU" dirty="0"/>
              <a:t> visible, and that process is what I’m trying to teach.”</a:t>
            </a:r>
          </a:p>
          <a:p>
            <a:pPr marL="0" lvl="0" indent="0">
              <a:buNone/>
            </a:pPr>
            <a:endParaRPr lang="en-AU" dirty="0"/>
          </a:p>
          <a:p>
            <a:pPr lvl="0"/>
            <a:r>
              <a:rPr lang="en-AU" dirty="0"/>
              <a:t>How do we manage integrity in this model? By focusing on </a:t>
            </a:r>
            <a:r>
              <a:rPr lang="en-AU" i="1" dirty="0"/>
              <a:t>transparency</a:t>
            </a:r>
            <a:r>
              <a:rPr lang="en-AU" dirty="0"/>
              <a:t>.</a:t>
            </a:r>
          </a:p>
          <a:p>
            <a:pPr marL="0" lvl="0" indent="0">
              <a:buNone/>
            </a:pPr>
            <a:endParaRPr lang="en-AU" dirty="0"/>
          </a:p>
          <a:p>
            <a:pPr lvl="0"/>
            <a:r>
              <a:rPr lang="en-AU" dirty="0"/>
              <a:t>I ask students to submit the transcripts of their conversations with their “intern.”</a:t>
            </a:r>
          </a:p>
          <a:p>
            <a:pPr marL="0" lvl="0" indent="0">
              <a:buNone/>
            </a:pPr>
            <a:endParaRPr lang="en-AU" dirty="0"/>
          </a:p>
          <a:p>
            <a:pPr lvl="0"/>
            <a:r>
              <a:rPr lang="en-AU" b="1" dirty="0"/>
              <a:t>This is a </a:t>
            </a:r>
            <a:r>
              <a:rPr lang="en-AU" b="1" i="1" dirty="0"/>
              <a:t>teaching tool</a:t>
            </a:r>
            <a:r>
              <a:rPr lang="en-AU" b="1" dirty="0"/>
              <a:t>, not a “gotcha” tool.</a:t>
            </a:r>
          </a:p>
          <a:p>
            <a:pPr marL="0" lvl="0" indent="0">
              <a:buNone/>
            </a:pPr>
            <a:endParaRPr lang="en-AU" b="1" dirty="0"/>
          </a:p>
          <a:p>
            <a:pPr lvl="0"/>
            <a:r>
              <a:rPr lang="en-AU" dirty="0"/>
              <a:t>It allows me to see their thought process.</a:t>
            </a:r>
          </a:p>
          <a:p>
            <a:pPr marL="0" lvl="0" indent="0">
              <a:buNone/>
            </a:pPr>
            <a:endParaRPr lang="en-AU" dirty="0"/>
          </a:p>
          <a:p>
            <a:pPr lvl="0"/>
            <a:r>
              <a:rPr lang="en-AU" dirty="0"/>
              <a:t>I can see the student who used a basic prompt and got a basic result. Their grade reflects that superficial engagement.</a:t>
            </a:r>
          </a:p>
          <a:p>
            <a:pPr marL="0" lvl="0" indent="0">
              <a:buNone/>
            </a:pPr>
            <a:endParaRPr lang="en-AU" dirty="0"/>
          </a:p>
          <a:p>
            <a:pPr lvl="0"/>
            <a:r>
              <a:rPr lang="en-AU" dirty="0"/>
              <a:t>I can also see the student who wrestled with the AI, refined its output, and demonstrated critical thought. Their grade reflects that deep engagement.</a:t>
            </a:r>
          </a:p>
          <a:p>
            <a:endParaRPr lang="en-US" dirty="0"/>
          </a:p>
        </p:txBody>
      </p:sp>
      <p:sp>
        <p:nvSpPr>
          <p:cNvPr id="4" name="Slide Number Placeholder 3"/>
          <p:cNvSpPr>
            <a:spLocks noGrp="1"/>
          </p:cNvSpPr>
          <p:nvPr>
            <p:ph type="sldNum" sz="quarter" idx="5"/>
          </p:nvPr>
        </p:nvSpPr>
        <p:spPr/>
        <p:txBody>
          <a:bodyPr/>
          <a:lstStyle/>
          <a:p>
            <a:fld id="{02ED24D4-7B1B-7347-86E3-70A11DC4B6BD}" type="slidenum">
              <a:rPr lang="en-US" smtClean="0"/>
              <a:t>10</a:t>
            </a:fld>
            <a:endParaRPr lang="en-US"/>
          </a:p>
        </p:txBody>
      </p:sp>
    </p:spTree>
    <p:extLst>
      <p:ext uri="{BB962C8B-B14F-4D97-AF65-F5344CB8AC3E}">
        <p14:creationId xmlns:p14="http://schemas.microsoft.com/office/powerpoint/2010/main" val="41561436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lang="en-AU" dirty="0"/>
              <a:t>“So, to conclude, what are the key takeaways from this assessment design?</a:t>
            </a:r>
          </a:p>
          <a:p>
            <a:pPr marL="0" lvl="0" indent="0">
              <a:buNone/>
            </a:pPr>
            <a:endParaRPr lang="en-AU" dirty="0"/>
          </a:p>
          <a:p>
            <a:pPr marL="0" lvl="0" indent="0">
              <a:buNone/>
            </a:pPr>
            <a:r>
              <a:rPr lang="en-AU" dirty="0"/>
              <a:t>First, we should embrace GenAI as the amplifier it is.</a:t>
            </a:r>
          </a:p>
          <a:p>
            <a:pPr marL="0" lvl="0" indent="0">
              <a:buNone/>
            </a:pPr>
            <a:endParaRPr lang="en-AU" dirty="0"/>
          </a:p>
          <a:p>
            <a:pPr marL="0" lvl="0" indent="0">
              <a:buNone/>
            </a:pPr>
            <a:r>
              <a:rPr lang="en-AU" dirty="0"/>
              <a:t>Second, framing is critical. The ‘AI as Intern’ model works because it empowers students but holds them accountable.</a:t>
            </a:r>
          </a:p>
          <a:p>
            <a:pPr marL="0" lvl="0" indent="0">
              <a:buNone/>
            </a:pPr>
            <a:endParaRPr lang="en-AU" dirty="0"/>
          </a:p>
          <a:p>
            <a:pPr marL="0" lvl="0" indent="0">
              <a:buNone/>
            </a:pPr>
            <a:r>
              <a:rPr lang="en-AU" dirty="0"/>
              <a:t>Third, by designing assessments that interact with AI and asking for transparency, we can start to assess the </a:t>
            </a:r>
            <a:r>
              <a:rPr lang="en-AU" i="1" dirty="0"/>
              <a:t>process</a:t>
            </a:r>
            <a:r>
              <a:rPr lang="en-AU" dirty="0"/>
              <a:t> of thinking, not just the final product.</a:t>
            </a:r>
          </a:p>
          <a:p>
            <a:pPr marL="0" lvl="0" indent="0">
              <a:buNone/>
            </a:pPr>
            <a:endParaRPr lang="en-AU" dirty="0"/>
          </a:p>
          <a:p>
            <a:pPr marL="0" lvl="0" indent="0">
              <a:buNone/>
            </a:pPr>
            <a:r>
              <a:rPr lang="en-AU" dirty="0"/>
              <a:t>Ultimately, our goal must be to prepare our students for the modern workplace. That means helping them move from being passive users of these tools to becoming active, critical partners </a:t>
            </a:r>
            <a:r>
              <a:rPr lang="en-AU" i="1" dirty="0"/>
              <a:t>with</a:t>
            </a:r>
            <a:r>
              <a:rPr lang="en-AU" dirty="0"/>
              <a:t> them.”</a:t>
            </a:r>
          </a:p>
          <a:p>
            <a:pPr marL="0" lvl="0" indent="0">
              <a:buNone/>
            </a:pPr>
            <a:endParaRPr lang="en-AU" dirty="0"/>
          </a:p>
          <a:p>
            <a:pPr marL="342900" lvl="0" indent="-342900">
              <a:buAutoNum type="arabicPeriod"/>
            </a:pPr>
            <a:r>
              <a:rPr lang="en-AU" b="1" dirty="0"/>
              <a:t>Embrace the “Amplifier”:</a:t>
            </a:r>
            <a:r>
              <a:rPr lang="en-AU" dirty="0"/>
              <a:t> GenAI is a tool that amplifies skills. Our assessments should reflect this.</a:t>
            </a:r>
          </a:p>
          <a:p>
            <a:pPr marL="0" lvl="0" indent="0">
              <a:buNone/>
            </a:pPr>
            <a:endParaRPr lang="en-AU" dirty="0"/>
          </a:p>
          <a:p>
            <a:pPr marL="342900" lvl="0" indent="-342900">
              <a:buAutoNum type="arabicPeriod"/>
            </a:pPr>
            <a:r>
              <a:rPr lang="en-AU" b="1" dirty="0"/>
              <a:t>Frame it Right:</a:t>
            </a:r>
            <a:r>
              <a:rPr lang="en-AU" dirty="0"/>
              <a:t> The “AI as Intern” model empowers students while enforcing their role as the responsible author.</a:t>
            </a:r>
          </a:p>
          <a:p>
            <a:pPr marL="0" lvl="0" indent="0">
              <a:buNone/>
            </a:pPr>
            <a:endParaRPr lang="en-AU" dirty="0"/>
          </a:p>
          <a:p>
            <a:pPr marL="342900" lvl="0" indent="-342900">
              <a:buAutoNum type="arabicPeriod"/>
            </a:pPr>
            <a:r>
              <a:rPr lang="en-AU" b="1" dirty="0"/>
              <a:t>Assess the </a:t>
            </a:r>
            <a:r>
              <a:rPr lang="en-AU" b="1" i="1" dirty="0"/>
              <a:t>Process</a:t>
            </a:r>
            <a:r>
              <a:rPr lang="en-AU" b="1" dirty="0"/>
              <a:t>:</a:t>
            </a:r>
            <a:r>
              <a:rPr lang="en-AU" dirty="0"/>
              <a:t> By making the process visible (via chatbots and transcripts), we can assess the </a:t>
            </a:r>
            <a:r>
              <a:rPr lang="en-AU" i="1" dirty="0"/>
              <a:t>how</a:t>
            </a:r>
            <a:r>
              <a:rPr lang="en-AU" dirty="0"/>
              <a:t> (critical thinking) and not just the </a:t>
            </a:r>
            <a:r>
              <a:rPr lang="en-AU" i="1" dirty="0"/>
              <a:t>what</a:t>
            </a:r>
            <a:r>
              <a:rPr lang="en-AU" dirty="0"/>
              <a:t> (the final product).</a:t>
            </a:r>
          </a:p>
          <a:p>
            <a:pPr marL="0" lvl="0" indent="0">
              <a:buNone/>
            </a:pPr>
            <a:endParaRPr lang="en-AU" dirty="0"/>
          </a:p>
          <a:p>
            <a:pPr marL="342900" lvl="0" indent="-342900">
              <a:buAutoNum type="arabicPeriod"/>
            </a:pPr>
            <a:r>
              <a:rPr lang="en-AU" b="1" dirty="0"/>
              <a:t>The Goal:</a:t>
            </a:r>
            <a:r>
              <a:rPr lang="en-AU" dirty="0"/>
              <a:t> Move students from </a:t>
            </a:r>
            <a:r>
              <a:rPr lang="en-AU" b="1" dirty="0"/>
              <a:t>passive users</a:t>
            </a:r>
            <a:r>
              <a:rPr lang="en-AU" dirty="0"/>
              <a:t> to </a:t>
            </a:r>
            <a:r>
              <a:rPr lang="en-AU" b="1" dirty="0"/>
              <a:t>active, critical partners</a:t>
            </a:r>
            <a:r>
              <a:rPr lang="en-AU" dirty="0"/>
              <a:t> with AI.</a:t>
            </a:r>
          </a:p>
          <a:p>
            <a:endParaRPr lang="en-US" dirty="0"/>
          </a:p>
        </p:txBody>
      </p:sp>
      <p:sp>
        <p:nvSpPr>
          <p:cNvPr id="4" name="Slide Number Placeholder 3"/>
          <p:cNvSpPr>
            <a:spLocks noGrp="1"/>
          </p:cNvSpPr>
          <p:nvPr>
            <p:ph type="sldNum" sz="quarter" idx="5"/>
          </p:nvPr>
        </p:nvSpPr>
        <p:spPr/>
        <p:txBody>
          <a:bodyPr/>
          <a:lstStyle/>
          <a:p>
            <a:fld id="{02ED24D4-7B1B-7347-86E3-70A11DC4B6BD}" type="slidenum">
              <a:rPr lang="en-US" smtClean="0"/>
              <a:t>11</a:t>
            </a:fld>
            <a:endParaRPr lang="en-US"/>
          </a:p>
        </p:txBody>
      </p:sp>
    </p:spTree>
    <p:extLst>
      <p:ext uri="{BB962C8B-B14F-4D97-AF65-F5344CB8AC3E}">
        <p14:creationId xmlns:p14="http://schemas.microsoft.com/office/powerpoint/2010/main" val="39965700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lang="en-AU" dirty="0"/>
              <a:t>“Thank you for your time.</a:t>
            </a:r>
          </a:p>
          <a:p>
            <a:pPr marL="0" lvl="0" indent="0">
              <a:buNone/>
            </a:pPr>
            <a:endParaRPr lang="en-AU" dirty="0"/>
          </a:p>
          <a:p>
            <a:pPr marL="0" lvl="0" indent="0">
              <a:buNone/>
            </a:pPr>
            <a:r>
              <a:rPr lang="en-AU" dirty="0"/>
              <a:t>Before we open for questions, I want to point you to this QR code. It links to a companion website I’ve created for this presentation. There you’ll find the full slide deck, curated resources on AI in education, and two interactive tools:</a:t>
            </a:r>
          </a:p>
          <a:p>
            <a:pPr marL="0" lvl="0" indent="0">
              <a:buNone/>
            </a:pPr>
            <a:endParaRPr lang="en-AU" dirty="0"/>
          </a:p>
          <a:p>
            <a:pPr marL="0" lvl="0" indent="0">
              <a:buNone/>
            </a:pPr>
            <a:r>
              <a:rPr lang="en-AU" dirty="0"/>
              <a:t>First, a Teaching Style Quiz that helps you identify your pedagogical approach and gives you AI integration ideas tailored to how you teach.</a:t>
            </a:r>
          </a:p>
          <a:p>
            <a:pPr marL="0" lvl="0" indent="0">
              <a:buNone/>
            </a:pPr>
            <a:endParaRPr lang="en-AU" dirty="0"/>
          </a:p>
          <a:p>
            <a:pPr marL="0" lvl="0" indent="0">
              <a:buNone/>
            </a:pPr>
            <a:r>
              <a:rPr lang="en-AU" dirty="0"/>
              <a:t>Second, an AI Literacy Diagnostic that assesses your current comfort level with these tools and recommends resources matched to where you are.</a:t>
            </a:r>
          </a:p>
          <a:p>
            <a:pPr marL="0" lvl="0" indent="0">
              <a:buNone/>
            </a:pPr>
            <a:endParaRPr lang="en-AU" dirty="0"/>
          </a:p>
          <a:p>
            <a:pPr marL="0" lvl="0" indent="0">
              <a:buNone/>
            </a:pPr>
            <a:r>
              <a:rPr lang="en-AU" dirty="0"/>
              <a:t>You’ll also find a link to the </a:t>
            </a:r>
            <a:r>
              <a:rPr lang="en-AU" dirty="0" err="1"/>
              <a:t>CloudCore</a:t>
            </a:r>
            <a:r>
              <a:rPr lang="en-AU" dirty="0"/>
              <a:t> simulator itself, so you can experience the AI-as-client approach firsthand.</a:t>
            </a:r>
          </a:p>
          <a:p>
            <a:pPr marL="0" lvl="0" indent="0">
              <a:buNone/>
            </a:pPr>
            <a:endParaRPr lang="en-AU" dirty="0"/>
          </a:p>
          <a:p>
            <a:pPr marL="0" lvl="0" indent="0">
              <a:buNone/>
            </a:pPr>
            <a:endParaRPr lang="en-AU" dirty="0"/>
          </a:p>
          <a:p>
            <a:pPr marL="0" lvl="0" indent="0">
              <a:buNone/>
            </a:pPr>
            <a:r>
              <a:rPr lang="en-AU" dirty="0"/>
              <a:t>Now, I’d be happy to answer any questions you have about the assessment design, the implementation, or the student feedback so far.”</a:t>
            </a:r>
          </a:p>
          <a:p>
            <a:endParaRPr lang="en-US" dirty="0"/>
          </a:p>
          <a:p>
            <a:endParaRPr lang="en-US" dirty="0"/>
          </a:p>
        </p:txBody>
      </p:sp>
      <p:sp>
        <p:nvSpPr>
          <p:cNvPr id="4" name="Slide Number Placeholder 3"/>
          <p:cNvSpPr>
            <a:spLocks noGrp="1"/>
          </p:cNvSpPr>
          <p:nvPr>
            <p:ph type="sldNum" sz="quarter" idx="5"/>
          </p:nvPr>
        </p:nvSpPr>
        <p:spPr/>
        <p:txBody>
          <a:bodyPr/>
          <a:lstStyle/>
          <a:p>
            <a:fld id="{02ED24D4-7B1B-7347-86E3-70A11DC4B6BD}" type="slidenum">
              <a:rPr lang="en-US" smtClean="0"/>
              <a:t>12</a:t>
            </a:fld>
            <a:endParaRPr lang="en-US"/>
          </a:p>
        </p:txBody>
      </p:sp>
    </p:spTree>
    <p:extLst>
      <p:ext uri="{BB962C8B-B14F-4D97-AF65-F5344CB8AC3E}">
        <p14:creationId xmlns:p14="http://schemas.microsoft.com/office/powerpoint/2010/main" val="35179324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lang="en-AU" dirty="0"/>
              <a:t>“My work is at the intersection of machine learning and business. What I’m seeing, and what our industry partners are telling us, is that GenAI is driving incredible change.</a:t>
            </a:r>
          </a:p>
          <a:p>
            <a:pPr marL="0" lvl="0" indent="0">
              <a:buNone/>
            </a:pPr>
            <a:endParaRPr lang="en-AU" dirty="0"/>
          </a:p>
          <a:p>
            <a:pPr marL="0" lvl="0" indent="0">
              <a:buNone/>
            </a:pPr>
            <a:r>
              <a:rPr lang="en-AU" dirty="0"/>
              <a:t>The core premise I build from is this: these tools aren’t replacing our graduates. They are </a:t>
            </a:r>
            <a:r>
              <a:rPr lang="en-AU" i="1" dirty="0"/>
              <a:t>amplifying</a:t>
            </a:r>
            <a:r>
              <a:rPr lang="en-AU" dirty="0"/>
              <a:t> their skills. A good analyst with AI support can outperform a great analyst without it.</a:t>
            </a:r>
          </a:p>
          <a:p>
            <a:pPr marL="0" lvl="0" indent="0">
              <a:buNone/>
            </a:pPr>
            <a:endParaRPr lang="en-AU" dirty="0"/>
          </a:p>
          <a:p>
            <a:pPr marL="0" lvl="0" indent="0">
              <a:buNone/>
            </a:pPr>
            <a:r>
              <a:rPr lang="en-AU" dirty="0"/>
              <a:t>This presents a clear challenge for us as educators. If this is the new reality of the professional world, we have an obligation to prepare our students for it. We need to move beyond simply ‘banning’ it and instead teach them how to leverage it effectively.”</a:t>
            </a:r>
          </a:p>
          <a:p>
            <a:pPr marL="0" lvl="0" indent="0">
              <a:buNone/>
            </a:pPr>
            <a:endParaRPr lang="en-AU" dirty="0"/>
          </a:p>
          <a:p>
            <a:pPr lvl="0"/>
            <a:r>
              <a:rPr lang="en-AU" dirty="0"/>
              <a:t>My work focuses on the intersection of machine learning and business.</a:t>
            </a:r>
          </a:p>
          <a:p>
            <a:pPr marL="0" lvl="0" indent="0">
              <a:buNone/>
            </a:pPr>
            <a:endParaRPr lang="en-AU" dirty="0"/>
          </a:p>
          <a:p>
            <a:pPr lvl="0"/>
            <a:r>
              <a:rPr lang="en-AU" dirty="0"/>
              <a:t>Our industry is evolving at an incredible pace, driven by GenAI.</a:t>
            </a:r>
          </a:p>
          <a:p>
            <a:pPr marL="0" lvl="0" indent="0">
              <a:buNone/>
            </a:pPr>
            <a:endParaRPr lang="en-AU" dirty="0"/>
          </a:p>
          <a:p>
            <a:pPr lvl="0"/>
            <a:r>
              <a:rPr lang="en-AU" b="1" dirty="0"/>
              <a:t>Core Premise:</a:t>
            </a:r>
            <a:r>
              <a:rPr lang="en-AU" dirty="0"/>
              <a:t> These tools are not </a:t>
            </a:r>
            <a:r>
              <a:rPr lang="en-AU" i="1" dirty="0"/>
              <a:t>replacing</a:t>
            </a:r>
            <a:r>
              <a:rPr lang="en-AU" dirty="0"/>
              <a:t> professional skills; they are </a:t>
            </a:r>
            <a:r>
              <a:rPr lang="en-AU" i="1" dirty="0"/>
              <a:t>amplifying</a:t>
            </a:r>
            <a:r>
              <a:rPr lang="en-AU" dirty="0"/>
              <a:t> them.</a:t>
            </a:r>
          </a:p>
          <a:p>
            <a:pPr marL="0" lvl="0" indent="0">
              <a:buNone/>
            </a:pPr>
            <a:endParaRPr lang="en-AU" dirty="0"/>
          </a:p>
          <a:p>
            <a:pPr lvl="0"/>
            <a:r>
              <a:rPr lang="en-AU" b="1" dirty="0"/>
              <a:t>The Question:</a:t>
            </a:r>
            <a:r>
              <a:rPr lang="en-AU" dirty="0"/>
              <a:t> If our industry is using these tools, how can we </a:t>
            </a:r>
            <a:r>
              <a:rPr lang="en-AU" i="1" dirty="0"/>
              <a:t>not</a:t>
            </a:r>
            <a:r>
              <a:rPr lang="en-AU" dirty="0"/>
              <a:t> teach our students to use them effectively, critically, and responsibly?</a:t>
            </a:r>
          </a:p>
          <a:p>
            <a:endParaRPr lang="en-US" dirty="0"/>
          </a:p>
        </p:txBody>
      </p:sp>
      <p:sp>
        <p:nvSpPr>
          <p:cNvPr id="4" name="Slide Number Placeholder 3"/>
          <p:cNvSpPr>
            <a:spLocks noGrp="1"/>
          </p:cNvSpPr>
          <p:nvPr>
            <p:ph type="sldNum" sz="quarter" idx="5"/>
          </p:nvPr>
        </p:nvSpPr>
        <p:spPr/>
        <p:txBody>
          <a:bodyPr/>
          <a:lstStyle/>
          <a:p>
            <a:fld id="{02ED24D4-7B1B-7347-86E3-70A11DC4B6BD}" type="slidenum">
              <a:rPr lang="en-US" smtClean="0"/>
              <a:t>2</a:t>
            </a:fld>
            <a:endParaRPr lang="en-US"/>
          </a:p>
        </p:txBody>
      </p:sp>
    </p:spTree>
    <p:extLst>
      <p:ext uri="{BB962C8B-B14F-4D97-AF65-F5344CB8AC3E}">
        <p14:creationId xmlns:p14="http://schemas.microsoft.com/office/powerpoint/2010/main" val="9013603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lang="en-AU" dirty="0"/>
              <a:t>“This leads us to the central challenge. The old model of trying to ‘catch’ students using AI feels like a losing battle, and I’m not sure it’s the right one to fight.</a:t>
            </a:r>
          </a:p>
          <a:p>
            <a:pPr marL="0" lvl="0" indent="0">
              <a:buNone/>
            </a:pPr>
            <a:endParaRPr lang="en-AU" dirty="0"/>
          </a:p>
          <a:p>
            <a:pPr marL="0" lvl="0" indent="0">
              <a:buNone/>
            </a:pPr>
            <a:r>
              <a:rPr lang="en-AU" dirty="0"/>
              <a:t>The reality is, our students will use these tools, just as professionals in the field are now required to.</a:t>
            </a:r>
          </a:p>
          <a:p>
            <a:pPr marL="0" lvl="0" indent="0">
              <a:buNone/>
            </a:pPr>
            <a:endParaRPr lang="en-AU" dirty="0"/>
          </a:p>
          <a:p>
            <a:pPr marL="0" lvl="0" indent="0">
              <a:buNone/>
            </a:pPr>
            <a:r>
              <a:rPr lang="en-AU" dirty="0"/>
              <a:t>So, the goal of my assessment design was to shift the focus. I don’t want to just assess what they know; I want to assess </a:t>
            </a:r>
            <a:r>
              <a:rPr lang="en-AU" i="1" dirty="0"/>
              <a:t>how they think and work with AI</a:t>
            </a:r>
            <a:r>
              <a:rPr lang="en-AU" dirty="0"/>
              <a:t>.</a:t>
            </a:r>
          </a:p>
          <a:p>
            <a:pPr marL="0" lvl="0" indent="0">
              <a:buNone/>
            </a:pPr>
            <a:endParaRPr lang="en-AU" dirty="0"/>
          </a:p>
          <a:p>
            <a:pPr marL="0" lvl="0" indent="0">
              <a:buNone/>
            </a:pPr>
            <a:r>
              <a:rPr lang="en-AU" dirty="0"/>
              <a:t>This requires a move towards ‘Lane 2’ or open assessments, where we design tasks that explicitly build skills like effective prompting, critical evaluation of AI output, and the ability to refine and take full responsibility for the final product.”</a:t>
            </a:r>
          </a:p>
          <a:p>
            <a:pPr marL="0" lvl="0" indent="0">
              <a:buNone/>
            </a:pPr>
            <a:endParaRPr lang="en-AU" dirty="0"/>
          </a:p>
          <a:p>
            <a:pPr lvl="0"/>
            <a:r>
              <a:rPr lang="en-AU" b="1" dirty="0"/>
              <a:t>The Old Model:</a:t>
            </a:r>
            <a:r>
              <a:rPr lang="en-AU" dirty="0"/>
              <a:t> “Catching” students using AI. (Is this productive?)</a:t>
            </a:r>
          </a:p>
          <a:p>
            <a:pPr marL="0" lvl="0" indent="0">
              <a:buNone/>
            </a:pPr>
            <a:endParaRPr lang="en-AU" dirty="0"/>
          </a:p>
          <a:p>
            <a:pPr lvl="0"/>
            <a:r>
              <a:rPr lang="en-AU" b="1" dirty="0"/>
              <a:t>The New Reality:</a:t>
            </a:r>
            <a:r>
              <a:rPr lang="en-AU" dirty="0"/>
              <a:t> Students </a:t>
            </a:r>
            <a:r>
              <a:rPr lang="en-AU" i="1" dirty="0"/>
              <a:t>will</a:t>
            </a:r>
            <a:r>
              <a:rPr lang="en-AU" dirty="0"/>
              <a:t> use AI. Professionals </a:t>
            </a:r>
            <a:r>
              <a:rPr lang="en-AU" i="1" dirty="0"/>
              <a:t>must</a:t>
            </a:r>
            <a:r>
              <a:rPr lang="en-AU" dirty="0"/>
              <a:t> use AI.</a:t>
            </a:r>
          </a:p>
          <a:p>
            <a:pPr marL="0" lvl="0" indent="0">
              <a:buNone/>
            </a:pPr>
            <a:endParaRPr lang="en-AU" dirty="0"/>
          </a:p>
          <a:p>
            <a:pPr lvl="0"/>
            <a:r>
              <a:rPr lang="en-AU" b="1" dirty="0"/>
              <a:t>The Goal:</a:t>
            </a:r>
            <a:r>
              <a:rPr lang="en-AU" dirty="0"/>
              <a:t> Shift from assessing </a:t>
            </a:r>
            <a:r>
              <a:rPr lang="en-AU" i="1" dirty="0"/>
              <a:t>what</a:t>
            </a:r>
            <a:r>
              <a:rPr lang="en-AU" dirty="0"/>
              <a:t> students know to </a:t>
            </a:r>
            <a:r>
              <a:rPr lang="en-AU" i="1" dirty="0"/>
              <a:t>how they think and work</a:t>
            </a:r>
            <a:r>
              <a:rPr lang="en-AU" dirty="0"/>
              <a:t> with these new tools.</a:t>
            </a:r>
          </a:p>
          <a:p>
            <a:pPr marL="0" lvl="0" indent="0">
              <a:buNone/>
            </a:pPr>
            <a:endParaRPr lang="en-AU" dirty="0"/>
          </a:p>
          <a:p>
            <a:pPr lvl="0"/>
            <a:r>
              <a:rPr lang="en-AU" b="1" dirty="0"/>
              <a:t>The Need:</a:t>
            </a:r>
            <a:r>
              <a:rPr lang="en-AU" dirty="0"/>
              <a:t> An assessment that teaches and tests the new critical skills:</a:t>
            </a:r>
          </a:p>
          <a:p>
            <a:pPr marL="0" lvl="0" indent="0">
              <a:buNone/>
            </a:pPr>
            <a:endParaRPr lang="en-AU" dirty="0"/>
          </a:p>
          <a:p>
            <a:pPr lvl="1"/>
            <a:r>
              <a:rPr lang="en-AU" dirty="0"/>
              <a:t>Effective prompting (intelligence gathering).</a:t>
            </a:r>
          </a:p>
          <a:p>
            <a:pPr marL="0" lvl="0" indent="0">
              <a:buNone/>
            </a:pPr>
            <a:endParaRPr lang="en-AU" dirty="0"/>
          </a:p>
          <a:p>
            <a:pPr lvl="1"/>
            <a:r>
              <a:rPr lang="en-AU" dirty="0"/>
              <a:t>Critical evaluation (separating fact from hallucination).</a:t>
            </a:r>
          </a:p>
          <a:p>
            <a:pPr marL="0" lvl="0" indent="0">
              <a:buNone/>
            </a:pPr>
            <a:endParaRPr lang="en-AU" dirty="0"/>
          </a:p>
          <a:p>
            <a:pPr lvl="1"/>
            <a:r>
              <a:rPr lang="en-AU" dirty="0"/>
              <a:t>Refinement and integration (taking responsibility as the author).</a:t>
            </a:r>
          </a:p>
          <a:p>
            <a:endParaRPr lang="en-US" dirty="0"/>
          </a:p>
        </p:txBody>
      </p:sp>
      <p:sp>
        <p:nvSpPr>
          <p:cNvPr id="4" name="Slide Number Placeholder 3"/>
          <p:cNvSpPr>
            <a:spLocks noGrp="1"/>
          </p:cNvSpPr>
          <p:nvPr>
            <p:ph type="sldNum" sz="quarter" idx="5"/>
          </p:nvPr>
        </p:nvSpPr>
        <p:spPr/>
        <p:txBody>
          <a:bodyPr/>
          <a:lstStyle/>
          <a:p>
            <a:fld id="{02ED24D4-7B1B-7347-86E3-70A11DC4B6BD}" type="slidenum">
              <a:rPr lang="en-US" smtClean="0"/>
              <a:t>3</a:t>
            </a:fld>
            <a:endParaRPr lang="en-US"/>
          </a:p>
        </p:txBody>
      </p:sp>
    </p:spTree>
    <p:extLst>
      <p:ext uri="{BB962C8B-B14F-4D97-AF65-F5344CB8AC3E}">
        <p14:creationId xmlns:p14="http://schemas.microsoft.com/office/powerpoint/2010/main" val="41844002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lang="en-AU" dirty="0"/>
              <a:t>“This leads us to the central challenge. The old model of trying to ‘catch’ students using AI feels like a losing battle, and I’m not sure it’s the right one to fight.</a:t>
            </a:r>
          </a:p>
          <a:p>
            <a:pPr marL="0" lvl="0" indent="0">
              <a:buNone/>
            </a:pPr>
            <a:endParaRPr lang="en-AU" dirty="0"/>
          </a:p>
          <a:p>
            <a:pPr marL="0" lvl="0" indent="0">
              <a:buNone/>
            </a:pPr>
            <a:r>
              <a:rPr lang="en-AU" dirty="0"/>
              <a:t>The reality is, our students will use these tools, just as professionals in the field are now required to.</a:t>
            </a:r>
          </a:p>
          <a:p>
            <a:pPr marL="0" lvl="0" indent="0">
              <a:buNone/>
            </a:pPr>
            <a:endParaRPr lang="en-AU" dirty="0"/>
          </a:p>
          <a:p>
            <a:pPr marL="0" lvl="0" indent="0">
              <a:buNone/>
            </a:pPr>
            <a:r>
              <a:rPr lang="en-AU" dirty="0"/>
              <a:t>So, the goal of my assessment design was to shift the focus. I don’t want to just assess what they know; I want to assess </a:t>
            </a:r>
            <a:r>
              <a:rPr lang="en-AU" i="1" dirty="0"/>
              <a:t>how they think and work with AI</a:t>
            </a:r>
            <a:r>
              <a:rPr lang="en-AU" dirty="0"/>
              <a:t>.</a:t>
            </a:r>
          </a:p>
          <a:p>
            <a:pPr marL="0" lvl="0" indent="0">
              <a:buNone/>
            </a:pPr>
            <a:endParaRPr lang="en-AU" dirty="0"/>
          </a:p>
          <a:p>
            <a:pPr marL="0" lvl="0" indent="0">
              <a:buNone/>
            </a:pPr>
            <a:r>
              <a:rPr lang="en-AU" dirty="0"/>
              <a:t>This requires a move towards ‘Lane 2’ or open assessments, where we design tasks that explicitly build skills like effective prompting, critical evaluation of AI output, and the ability to refine and take full responsibility for the final product.”</a:t>
            </a:r>
          </a:p>
          <a:p>
            <a:pPr marL="0" lvl="0" indent="0">
              <a:buNone/>
            </a:pPr>
            <a:endParaRPr lang="en-AU" dirty="0"/>
          </a:p>
          <a:p>
            <a:pPr lvl="0"/>
            <a:r>
              <a:rPr lang="en-AU" b="1" dirty="0"/>
              <a:t>The Old Model:</a:t>
            </a:r>
            <a:r>
              <a:rPr lang="en-AU" dirty="0"/>
              <a:t> “Catching” students using AI. (Is this productive?)</a:t>
            </a:r>
          </a:p>
          <a:p>
            <a:pPr marL="0" lvl="0" indent="0">
              <a:buNone/>
            </a:pPr>
            <a:endParaRPr lang="en-AU" dirty="0"/>
          </a:p>
          <a:p>
            <a:pPr lvl="0"/>
            <a:r>
              <a:rPr lang="en-AU" b="1" dirty="0"/>
              <a:t>The New Reality:</a:t>
            </a:r>
            <a:r>
              <a:rPr lang="en-AU" dirty="0"/>
              <a:t> Students </a:t>
            </a:r>
            <a:r>
              <a:rPr lang="en-AU" i="1" dirty="0"/>
              <a:t>will</a:t>
            </a:r>
            <a:r>
              <a:rPr lang="en-AU" dirty="0"/>
              <a:t> use AI. Professionals </a:t>
            </a:r>
            <a:r>
              <a:rPr lang="en-AU" i="1" dirty="0"/>
              <a:t>must</a:t>
            </a:r>
            <a:r>
              <a:rPr lang="en-AU" dirty="0"/>
              <a:t> use AI.</a:t>
            </a:r>
          </a:p>
          <a:p>
            <a:pPr marL="0" lvl="0" indent="0">
              <a:buNone/>
            </a:pPr>
            <a:endParaRPr lang="en-AU" dirty="0"/>
          </a:p>
          <a:p>
            <a:pPr lvl="0"/>
            <a:r>
              <a:rPr lang="en-AU" b="1" dirty="0"/>
              <a:t>The Goal:</a:t>
            </a:r>
            <a:r>
              <a:rPr lang="en-AU" dirty="0"/>
              <a:t> Shift from assessing </a:t>
            </a:r>
            <a:r>
              <a:rPr lang="en-AU" i="1" dirty="0"/>
              <a:t>what</a:t>
            </a:r>
            <a:r>
              <a:rPr lang="en-AU" dirty="0"/>
              <a:t> students know to </a:t>
            </a:r>
            <a:r>
              <a:rPr lang="en-AU" i="1" dirty="0"/>
              <a:t>how they think and work</a:t>
            </a:r>
            <a:r>
              <a:rPr lang="en-AU" dirty="0"/>
              <a:t> with these new tools.</a:t>
            </a:r>
          </a:p>
          <a:p>
            <a:pPr marL="0" lvl="0" indent="0">
              <a:buNone/>
            </a:pPr>
            <a:endParaRPr lang="en-AU" dirty="0"/>
          </a:p>
          <a:p>
            <a:pPr lvl="0"/>
            <a:r>
              <a:rPr lang="en-AU" b="1" dirty="0"/>
              <a:t>The Need:</a:t>
            </a:r>
            <a:r>
              <a:rPr lang="en-AU" dirty="0"/>
              <a:t> An assessment that teaches and tests the new critical skills:</a:t>
            </a:r>
          </a:p>
          <a:p>
            <a:pPr marL="0" lvl="0" indent="0">
              <a:buNone/>
            </a:pPr>
            <a:endParaRPr lang="en-AU" dirty="0"/>
          </a:p>
          <a:p>
            <a:pPr lvl="1"/>
            <a:r>
              <a:rPr lang="en-AU" dirty="0"/>
              <a:t>Effective prompting (intelligence gathering).</a:t>
            </a:r>
          </a:p>
          <a:p>
            <a:pPr marL="0" lvl="0" indent="0">
              <a:buNone/>
            </a:pPr>
            <a:endParaRPr lang="en-AU" dirty="0"/>
          </a:p>
          <a:p>
            <a:pPr lvl="1"/>
            <a:r>
              <a:rPr lang="en-AU" dirty="0"/>
              <a:t>Critical evaluation (separating fact from hallucination).</a:t>
            </a:r>
          </a:p>
          <a:p>
            <a:pPr marL="0" lvl="0" indent="0">
              <a:buNone/>
            </a:pPr>
            <a:endParaRPr lang="en-AU" dirty="0"/>
          </a:p>
          <a:p>
            <a:pPr lvl="1"/>
            <a:r>
              <a:rPr lang="en-AU" dirty="0"/>
              <a:t>Refinement and integration (taking responsibility as the author).</a:t>
            </a:r>
          </a:p>
          <a:p>
            <a:endParaRPr lang="en-US" dirty="0"/>
          </a:p>
        </p:txBody>
      </p:sp>
      <p:sp>
        <p:nvSpPr>
          <p:cNvPr id="4" name="Slide Number Placeholder 3"/>
          <p:cNvSpPr>
            <a:spLocks noGrp="1"/>
          </p:cNvSpPr>
          <p:nvPr>
            <p:ph type="sldNum" sz="quarter" idx="5"/>
          </p:nvPr>
        </p:nvSpPr>
        <p:spPr/>
        <p:txBody>
          <a:bodyPr/>
          <a:lstStyle/>
          <a:p>
            <a:fld id="{02ED24D4-7B1B-7347-86E3-70A11DC4B6BD}" type="slidenum">
              <a:rPr lang="en-US" smtClean="0"/>
              <a:t>4</a:t>
            </a:fld>
            <a:endParaRPr lang="en-US"/>
          </a:p>
        </p:txBody>
      </p:sp>
    </p:spTree>
    <p:extLst>
      <p:ext uri="{BB962C8B-B14F-4D97-AF65-F5344CB8AC3E}">
        <p14:creationId xmlns:p14="http://schemas.microsoft.com/office/powerpoint/2010/main" val="3617657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lang="en-AU" dirty="0"/>
              <a:t>“Let’s look at that first prong. When a consultant starts a real audit, they don’t get a neat package of all the information. They have to interview people.</a:t>
            </a:r>
          </a:p>
          <a:p>
            <a:pPr marL="0" lvl="0" indent="0">
              <a:buNone/>
            </a:pPr>
            <a:endParaRPr lang="en-AU" dirty="0"/>
          </a:p>
          <a:p>
            <a:pPr marL="0" lvl="0" indent="0">
              <a:buNone/>
            </a:pPr>
            <a:r>
              <a:rPr lang="en-AU" dirty="0"/>
              <a:t>To simulate this, students don’t just get static documents. They interact with AI chatbots who play the roles of key company employees.</a:t>
            </a:r>
          </a:p>
          <a:p>
            <a:pPr marL="0" lvl="0" indent="0">
              <a:buNone/>
            </a:pPr>
            <a:endParaRPr lang="en-AU" dirty="0"/>
          </a:p>
          <a:p>
            <a:pPr marL="0" lvl="0" indent="0">
              <a:buNone/>
            </a:pPr>
            <a:r>
              <a:rPr lang="en-AU" dirty="0"/>
              <a:t>For example, the CFO chatbot is programmed to think about budget and risk. ‘Raj,’ the IT Manager, is focused on operational fires and his team’s bandwidth.</a:t>
            </a:r>
          </a:p>
          <a:p>
            <a:pPr marL="0" lvl="0" indent="0">
              <a:buNone/>
            </a:pPr>
            <a:endParaRPr lang="en-AU" dirty="0"/>
          </a:p>
          <a:p>
            <a:pPr marL="0" lvl="0" indent="0">
              <a:buNone/>
            </a:pPr>
            <a:r>
              <a:rPr lang="en-AU" dirty="0"/>
              <a:t>This immediately teaches a critical skill: how to gather intelligence. Students learn that the quality of their questions—their prompts—directly determines the quality of the answers. A vague question to the CFO gets a vague, ‘business-speak’ answer. A specific question about risk tolerance for data breaches gets a much more useful, nuanced response.”</a:t>
            </a:r>
          </a:p>
          <a:p>
            <a:pPr marL="0" lvl="0" indent="0">
              <a:buNone/>
            </a:pPr>
            <a:endParaRPr lang="en-AU" dirty="0"/>
          </a:p>
          <a:p>
            <a:pPr lvl="0"/>
            <a:r>
              <a:rPr lang="en-AU" dirty="0"/>
              <a:t>Students interact with AI chatbots role-playing as company employees.</a:t>
            </a:r>
          </a:p>
          <a:p>
            <a:pPr marL="0" lvl="0" indent="0">
              <a:buNone/>
            </a:pPr>
            <a:endParaRPr lang="en-AU" dirty="0"/>
          </a:p>
          <a:p>
            <a:pPr lvl="0"/>
            <a:r>
              <a:rPr lang="en-AU" b="1" dirty="0"/>
              <a:t>Example Roles:</a:t>
            </a:r>
          </a:p>
          <a:p>
            <a:pPr marL="0" lvl="0" indent="0">
              <a:buNone/>
            </a:pPr>
            <a:endParaRPr lang="en-AU" b="1" dirty="0"/>
          </a:p>
          <a:p>
            <a:pPr lvl="1"/>
            <a:r>
              <a:rPr lang="en-AU" b="1" dirty="0"/>
              <a:t>CFO:</a:t>
            </a:r>
            <a:r>
              <a:rPr lang="en-AU" dirty="0"/>
              <a:t> Focuses on budget, risk appetite, and compliance costs.</a:t>
            </a:r>
          </a:p>
          <a:p>
            <a:pPr marL="0" lvl="0" indent="0">
              <a:buNone/>
            </a:pPr>
            <a:endParaRPr lang="en-AU" dirty="0"/>
          </a:p>
          <a:p>
            <a:pPr lvl="1"/>
            <a:r>
              <a:rPr lang="en-AU" b="1" dirty="0"/>
              <a:t>‘Raj’ (IT Manager):</a:t>
            </a:r>
            <a:r>
              <a:rPr lang="en-AU" dirty="0"/>
              <a:t> Concerned with operational issues, technical debt, and team capacity.</a:t>
            </a:r>
          </a:p>
          <a:p>
            <a:pPr marL="0" lvl="0" indent="0">
              <a:buNone/>
            </a:pPr>
            <a:endParaRPr lang="en-AU" dirty="0"/>
          </a:p>
          <a:p>
            <a:pPr lvl="0"/>
            <a:r>
              <a:rPr lang="en-AU" b="1" dirty="0"/>
              <a:t>The Skill:</a:t>
            </a:r>
            <a:r>
              <a:rPr lang="en-AU" dirty="0"/>
              <a:t> Teaches effective intelligence gathering.</a:t>
            </a:r>
          </a:p>
          <a:p>
            <a:pPr marL="0" lvl="0" indent="0">
              <a:buNone/>
            </a:pPr>
            <a:endParaRPr lang="en-AU" dirty="0"/>
          </a:p>
          <a:p>
            <a:pPr lvl="0"/>
            <a:r>
              <a:rPr lang="en-AU" b="1" dirty="0"/>
              <a:t>The Feedback Loop:</a:t>
            </a:r>
            <a:r>
              <a:rPr lang="en-AU" dirty="0"/>
              <a:t> Better prompts yield more insightful, specific responses. Poor prompts get vague, unhelpful answers.</a:t>
            </a:r>
          </a:p>
          <a:p>
            <a:endParaRPr lang="en-US" dirty="0"/>
          </a:p>
        </p:txBody>
      </p:sp>
      <p:sp>
        <p:nvSpPr>
          <p:cNvPr id="4" name="Slide Number Placeholder 3"/>
          <p:cNvSpPr>
            <a:spLocks noGrp="1"/>
          </p:cNvSpPr>
          <p:nvPr>
            <p:ph type="sldNum" sz="quarter" idx="5"/>
          </p:nvPr>
        </p:nvSpPr>
        <p:spPr/>
        <p:txBody>
          <a:bodyPr/>
          <a:lstStyle/>
          <a:p>
            <a:fld id="{02ED24D4-7B1B-7347-86E3-70A11DC4B6BD}" type="slidenum">
              <a:rPr lang="en-US" smtClean="0"/>
              <a:t>5</a:t>
            </a:fld>
            <a:endParaRPr lang="en-US"/>
          </a:p>
        </p:txBody>
      </p:sp>
    </p:spTree>
    <p:extLst>
      <p:ext uri="{BB962C8B-B14F-4D97-AF65-F5344CB8AC3E}">
        <p14:creationId xmlns:p14="http://schemas.microsoft.com/office/powerpoint/2010/main" val="40584184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lang="en-AU" dirty="0"/>
              <a:t>“The second innovation is how we frame their use of tools like ChatGPT. I explicitly encourage them to use an LLM, but I frame it very specifically:</a:t>
            </a:r>
          </a:p>
          <a:p>
            <a:pPr marL="0" lvl="0" indent="0">
              <a:buNone/>
            </a:pPr>
            <a:endParaRPr lang="en-AU" dirty="0"/>
          </a:p>
          <a:p>
            <a:pPr marL="0" lvl="0" indent="0">
              <a:buNone/>
            </a:pPr>
            <a:r>
              <a:rPr lang="en-AU" dirty="0"/>
              <a:t>‘Treat the AI as your junior intern.’</a:t>
            </a:r>
          </a:p>
          <a:p>
            <a:pPr marL="0" lvl="0" indent="0">
              <a:buNone/>
            </a:pPr>
            <a:endParaRPr lang="en-AU" dirty="0"/>
          </a:p>
          <a:p>
            <a:pPr marL="0" lvl="0" indent="0">
              <a:buNone/>
            </a:pPr>
            <a:r>
              <a:rPr lang="en-AU" dirty="0"/>
              <a:t>This framing is powerful because it’s relatable. An intern can do a lot of heavy lifting. But you would </a:t>
            </a:r>
            <a:r>
              <a:rPr lang="en-AU" i="1" dirty="0"/>
              <a:t>never</a:t>
            </a:r>
            <a:r>
              <a:rPr lang="en-AU" dirty="0"/>
              <a:t> just copy-paste an intern’s draft straight into a final report for a client.</a:t>
            </a:r>
          </a:p>
          <a:p>
            <a:pPr marL="0" lvl="0" indent="0">
              <a:buNone/>
            </a:pPr>
            <a:endParaRPr lang="en-AU" dirty="0"/>
          </a:p>
          <a:p>
            <a:pPr marL="0" lvl="0" indent="0">
              <a:buNone/>
            </a:pPr>
            <a:r>
              <a:rPr lang="en-AU" dirty="0"/>
              <a:t>Why? Because the intern, like the AI, doesn’t have the full context. They haven’t sat through all the lectures or read all the material. They will guess to fill in the gaps, and as we all know, an LLM can be </a:t>
            </a:r>
            <a:r>
              <a:rPr lang="en-AU" i="1" dirty="0"/>
              <a:t>confidently</a:t>
            </a:r>
            <a:r>
              <a:rPr lang="en-AU" dirty="0"/>
              <a:t> wrong.</a:t>
            </a:r>
          </a:p>
          <a:p>
            <a:pPr marL="0" lvl="0" indent="0">
              <a:buNone/>
            </a:pPr>
            <a:endParaRPr lang="en-AU" dirty="0"/>
          </a:p>
          <a:p>
            <a:pPr marL="0" lvl="0" indent="0">
              <a:buNone/>
            </a:pPr>
            <a:r>
              <a:rPr lang="en-AU" dirty="0"/>
              <a:t>This reframes the student’s role immediately.”</a:t>
            </a:r>
          </a:p>
          <a:p>
            <a:pPr marL="0" lvl="0" indent="0">
              <a:buNone/>
            </a:pPr>
            <a:endParaRPr lang="en-AU" dirty="0"/>
          </a:p>
          <a:p>
            <a:pPr lvl="0"/>
            <a:r>
              <a:rPr lang="en-AU" dirty="0"/>
              <a:t>Students are encouraged to use an LLM of their choice (e.g., ChatGPT, Claude).</a:t>
            </a:r>
          </a:p>
          <a:p>
            <a:pPr marL="0" lvl="0" indent="0">
              <a:buNone/>
            </a:pPr>
            <a:endParaRPr lang="en-AU" dirty="0"/>
          </a:p>
          <a:p>
            <a:pPr lvl="0"/>
            <a:r>
              <a:rPr lang="en-AU" b="1" dirty="0"/>
              <a:t>The Framing is Crucial:</a:t>
            </a:r>
            <a:r>
              <a:rPr lang="en-AU" dirty="0"/>
              <a:t> “Treat the AI as a </a:t>
            </a:r>
            <a:r>
              <a:rPr lang="en-AU" i="1" dirty="0"/>
              <a:t>junior intern</a:t>
            </a:r>
            <a:r>
              <a:rPr lang="en-AU" dirty="0"/>
              <a:t>.”</a:t>
            </a:r>
          </a:p>
          <a:p>
            <a:pPr marL="0" lvl="0" indent="0">
              <a:buNone/>
            </a:pPr>
            <a:endParaRPr lang="en-AU" dirty="0"/>
          </a:p>
          <a:p>
            <a:pPr lvl="0"/>
            <a:r>
              <a:rPr lang="en-AU" b="1" dirty="0"/>
              <a:t>What does this mean?</a:t>
            </a:r>
          </a:p>
          <a:p>
            <a:pPr marL="0" lvl="0" indent="0">
              <a:buNone/>
            </a:pPr>
            <a:endParaRPr lang="en-AU" b="1" dirty="0"/>
          </a:p>
          <a:p>
            <a:pPr lvl="1"/>
            <a:r>
              <a:rPr lang="en-AU" dirty="0"/>
              <a:t>An intern is powerful and can do a lot of work fast.</a:t>
            </a:r>
          </a:p>
          <a:p>
            <a:pPr marL="0" lvl="0" indent="0">
              <a:buNone/>
            </a:pPr>
            <a:endParaRPr lang="en-AU" dirty="0"/>
          </a:p>
          <a:p>
            <a:pPr lvl="1"/>
            <a:r>
              <a:rPr lang="en-AU" dirty="0"/>
              <a:t>An intern </a:t>
            </a:r>
            <a:r>
              <a:rPr lang="en-AU" i="1" dirty="0"/>
              <a:t>does not understand the full context</a:t>
            </a:r>
            <a:r>
              <a:rPr lang="en-AU" dirty="0"/>
              <a:t> of the assignment.</a:t>
            </a:r>
          </a:p>
          <a:p>
            <a:pPr marL="0" lvl="0" indent="0">
              <a:buNone/>
            </a:pPr>
            <a:endParaRPr lang="en-AU" dirty="0"/>
          </a:p>
          <a:p>
            <a:pPr lvl="1"/>
            <a:r>
              <a:rPr lang="en-AU" dirty="0"/>
              <a:t>An intern will guess, and sometimes guess poorly or “confidently make things up” (hallucinate).</a:t>
            </a:r>
          </a:p>
          <a:p>
            <a:pPr marL="0" lvl="0" indent="0">
              <a:buNone/>
            </a:pPr>
            <a:endParaRPr lang="en-AU" dirty="0"/>
          </a:p>
          <a:p>
            <a:pPr lvl="0"/>
            <a:r>
              <a:rPr lang="en-AU" b="1" dirty="0"/>
              <a:t>The Skill:</a:t>
            </a:r>
            <a:r>
              <a:rPr lang="en-AU" dirty="0"/>
              <a:t> Teaches critical evaluation and responsibility.</a:t>
            </a:r>
          </a:p>
          <a:p>
            <a:endParaRPr lang="en-US" dirty="0"/>
          </a:p>
        </p:txBody>
      </p:sp>
      <p:sp>
        <p:nvSpPr>
          <p:cNvPr id="4" name="Slide Number Placeholder 3"/>
          <p:cNvSpPr>
            <a:spLocks noGrp="1"/>
          </p:cNvSpPr>
          <p:nvPr>
            <p:ph type="sldNum" sz="quarter" idx="5"/>
          </p:nvPr>
        </p:nvSpPr>
        <p:spPr/>
        <p:txBody>
          <a:bodyPr/>
          <a:lstStyle/>
          <a:p>
            <a:fld id="{02ED24D4-7B1B-7347-86E3-70A11DC4B6BD}" type="slidenum">
              <a:rPr lang="en-US" smtClean="0"/>
              <a:t>6</a:t>
            </a:fld>
            <a:endParaRPr lang="en-US"/>
          </a:p>
        </p:txBody>
      </p:sp>
    </p:spTree>
    <p:extLst>
      <p:ext uri="{BB962C8B-B14F-4D97-AF65-F5344CB8AC3E}">
        <p14:creationId xmlns:p14="http://schemas.microsoft.com/office/powerpoint/2010/main" val="9040921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lang="en-AU" dirty="0"/>
              <a:t>“The ‘intern’ framing makes one thing crystal clear: the student is the author, and they are ultimately responsible for 100% of the final product.</a:t>
            </a:r>
          </a:p>
          <a:p>
            <a:pPr marL="0" lvl="0" indent="0">
              <a:buNone/>
            </a:pPr>
            <a:endParaRPr lang="en-AU" dirty="0"/>
          </a:p>
          <a:p>
            <a:pPr marL="0" lvl="0" indent="0">
              <a:buNone/>
            </a:pPr>
            <a:r>
              <a:rPr lang="en-AU" dirty="0"/>
              <a:t>The work they submit must reflect their own understanding. This shifts the entire conversation. It’s no longer about ‘did you use AI?’ It’s about ‘how well did you </a:t>
            </a:r>
            <a:r>
              <a:rPr lang="en-AU" i="1" dirty="0"/>
              <a:t>manage</a:t>
            </a:r>
            <a:r>
              <a:rPr lang="en-AU" dirty="0"/>
              <a:t> your AI intern?’</a:t>
            </a:r>
          </a:p>
          <a:p>
            <a:pPr marL="0" lvl="0" indent="0">
              <a:buNone/>
            </a:pPr>
            <a:endParaRPr lang="en-AU" dirty="0"/>
          </a:p>
          <a:p>
            <a:pPr marL="0" lvl="0" indent="0">
              <a:buNone/>
            </a:pPr>
            <a:r>
              <a:rPr lang="en-AU" dirty="0"/>
              <a:t>This model </a:t>
            </a:r>
            <a:r>
              <a:rPr lang="en-AU" i="1" dirty="0"/>
              <a:t>requires</a:t>
            </a:r>
            <a:r>
              <a:rPr lang="en-AU" dirty="0"/>
              <a:t> them to use their knowledge from the course to critically evaluate the AI’s output, to tell when it’s helpful and when it’s hallucinating. They must review, edit, and stand by every single word.”</a:t>
            </a:r>
          </a:p>
          <a:p>
            <a:pPr marL="0" lvl="0" indent="0">
              <a:buNone/>
            </a:pPr>
            <a:endParaRPr lang="en-AU" dirty="0"/>
          </a:p>
          <a:p>
            <a:pPr lvl="0"/>
            <a:r>
              <a:rPr lang="en-AU" dirty="0"/>
              <a:t>The ‘intern’ framing establishes a clear hierarchy of responsibility.</a:t>
            </a:r>
          </a:p>
          <a:p>
            <a:pPr marL="0" lvl="0" indent="0">
              <a:buNone/>
            </a:pPr>
            <a:endParaRPr lang="en-AU" dirty="0"/>
          </a:p>
          <a:p>
            <a:pPr lvl="0"/>
            <a:r>
              <a:rPr lang="en-AU" b="1" dirty="0"/>
              <a:t>The Rule:</a:t>
            </a:r>
            <a:r>
              <a:rPr lang="en-AU" dirty="0"/>
              <a:t> “You are the author. You are 100% responsible for the final product. Every word you submit must reflect </a:t>
            </a:r>
            <a:r>
              <a:rPr lang="en-AU" i="1" dirty="0"/>
              <a:t>your</a:t>
            </a:r>
            <a:r>
              <a:rPr lang="en-AU" dirty="0"/>
              <a:t> understanding.”</a:t>
            </a:r>
          </a:p>
          <a:p>
            <a:pPr marL="0" lvl="0" indent="0">
              <a:buNone/>
            </a:pPr>
            <a:endParaRPr lang="en-AU" dirty="0"/>
          </a:p>
          <a:p>
            <a:pPr lvl="0"/>
            <a:r>
              <a:rPr lang="en-AU" dirty="0"/>
              <a:t>This moves the assessment from “Did you write this?” to “Can you </a:t>
            </a:r>
            <a:r>
              <a:rPr lang="en-AU" i="1" dirty="0"/>
              <a:t>defend</a:t>
            </a:r>
            <a:r>
              <a:rPr lang="en-AU" dirty="0"/>
              <a:t> this?”</a:t>
            </a:r>
          </a:p>
          <a:p>
            <a:pPr marL="0" lvl="0" indent="0">
              <a:buNone/>
            </a:pPr>
            <a:endParaRPr lang="en-AU" dirty="0"/>
          </a:p>
          <a:p>
            <a:pPr lvl="0"/>
            <a:r>
              <a:rPr lang="en-AU" dirty="0"/>
              <a:t>It explicitly tests their ability to:</a:t>
            </a:r>
          </a:p>
          <a:p>
            <a:pPr marL="0" lvl="0" indent="0">
              <a:buNone/>
            </a:pPr>
            <a:endParaRPr lang="en-AU" dirty="0"/>
          </a:p>
          <a:p>
            <a:pPr marL="685800" lvl="1" indent="-342900">
              <a:buAutoNum type="arabicPeriod"/>
            </a:pPr>
            <a:r>
              <a:rPr lang="en-AU" dirty="0"/>
              <a:t>Use their course knowledge to evaluate the AI’s output.</a:t>
            </a:r>
          </a:p>
          <a:p>
            <a:pPr marL="0" lvl="0" indent="0">
              <a:buNone/>
            </a:pPr>
            <a:endParaRPr lang="en-AU" dirty="0"/>
          </a:p>
          <a:p>
            <a:pPr marL="685800" lvl="1" indent="-342900">
              <a:buAutoNum type="arabicPeriod"/>
            </a:pPr>
            <a:r>
              <a:rPr lang="en-AU" dirty="0"/>
              <a:t>Identify and correct errors.</a:t>
            </a:r>
          </a:p>
          <a:p>
            <a:pPr marL="0" lvl="0" indent="0">
              <a:buNone/>
            </a:pPr>
            <a:endParaRPr lang="en-AU" dirty="0"/>
          </a:p>
          <a:p>
            <a:pPr marL="685800" lvl="1" indent="-342900">
              <a:buAutoNum type="arabicPeriod"/>
            </a:pPr>
            <a:r>
              <a:rPr lang="en-AU" dirty="0"/>
              <a:t>Refine and add the necessary critical analysis.</a:t>
            </a:r>
          </a:p>
          <a:p>
            <a:endParaRPr lang="en-US" dirty="0"/>
          </a:p>
        </p:txBody>
      </p:sp>
      <p:sp>
        <p:nvSpPr>
          <p:cNvPr id="4" name="Slide Number Placeholder 3"/>
          <p:cNvSpPr>
            <a:spLocks noGrp="1"/>
          </p:cNvSpPr>
          <p:nvPr>
            <p:ph type="sldNum" sz="quarter" idx="5"/>
          </p:nvPr>
        </p:nvSpPr>
        <p:spPr/>
        <p:txBody>
          <a:bodyPr/>
          <a:lstStyle/>
          <a:p>
            <a:fld id="{02ED24D4-7B1B-7347-86E3-70A11DC4B6BD}" type="slidenum">
              <a:rPr lang="en-US" smtClean="0"/>
              <a:t>7</a:t>
            </a:fld>
            <a:endParaRPr lang="en-US"/>
          </a:p>
        </p:txBody>
      </p:sp>
    </p:spTree>
    <p:extLst>
      <p:ext uri="{BB962C8B-B14F-4D97-AF65-F5344CB8AC3E}">
        <p14:creationId xmlns:p14="http://schemas.microsoft.com/office/powerpoint/2010/main" val="11486363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lang="en-AU" dirty="0"/>
              <a:t>“Ultimately, my goal is to teach students not just </a:t>
            </a:r>
            <a:r>
              <a:rPr lang="en-AU" i="1" dirty="0"/>
              <a:t>what</a:t>
            </a:r>
            <a:r>
              <a:rPr lang="en-AU" dirty="0"/>
              <a:t> to think, but </a:t>
            </a:r>
            <a:r>
              <a:rPr lang="en-AU" i="1" dirty="0"/>
              <a:t>how to think with AI</a:t>
            </a:r>
            <a:r>
              <a:rPr lang="en-AU" dirty="0"/>
              <a:t>.</a:t>
            </a:r>
          </a:p>
          <a:p>
            <a:pPr marL="0" lvl="0" indent="0">
              <a:buNone/>
            </a:pPr>
            <a:endParaRPr lang="en-AU" dirty="0"/>
          </a:p>
          <a:p>
            <a:pPr marL="0" lvl="0" indent="0">
              <a:buNone/>
            </a:pPr>
            <a:r>
              <a:rPr lang="en-AU" dirty="0"/>
              <a:t>And this assessment model makes the quality of that thinking visible.</a:t>
            </a:r>
          </a:p>
          <a:p>
            <a:pPr marL="0" lvl="0" indent="0">
              <a:buNone/>
            </a:pPr>
            <a:endParaRPr lang="en-AU" dirty="0"/>
          </a:p>
          <a:p>
            <a:pPr marL="0" lvl="0" indent="0">
              <a:buNone/>
            </a:pPr>
            <a:r>
              <a:rPr lang="en-AU" dirty="0"/>
              <a:t>My best students don’t use ‘one-shot’ prompts. They don’t just ask the AI to ‘write an audit.’ Instead, they have a </a:t>
            </a:r>
            <a:r>
              <a:rPr lang="en-AU" i="1" dirty="0"/>
              <a:t>conversation</a:t>
            </a:r>
            <a:r>
              <a:rPr lang="en-AU" dirty="0"/>
              <a:t>. They explore ideas, they refine concepts, they push back on the AI.</a:t>
            </a:r>
          </a:p>
          <a:p>
            <a:pPr marL="0" lvl="0" indent="0">
              <a:buNone/>
            </a:pPr>
            <a:endParaRPr lang="en-AU" dirty="0"/>
          </a:p>
          <a:p>
            <a:pPr marL="0" lvl="0" indent="0">
              <a:buNone/>
            </a:pPr>
            <a:r>
              <a:rPr lang="en-AU" dirty="0"/>
              <a:t>Many also do what a real professional would: they use multiple LLMs to cross-reference the findings. They’ll ask their ‘interns’ to debate each other. This is a massive step up from being a passive user.”</a:t>
            </a:r>
          </a:p>
          <a:p>
            <a:pPr marL="0" lvl="0" indent="0">
              <a:buNone/>
            </a:pPr>
            <a:endParaRPr lang="en-AU" dirty="0"/>
          </a:p>
          <a:p>
            <a:pPr lvl="0"/>
            <a:r>
              <a:rPr lang="en-AU" dirty="0"/>
              <a:t>The goal is to teach students </a:t>
            </a:r>
            <a:r>
              <a:rPr lang="en-AU" i="1" dirty="0"/>
              <a:t>how to think with AI</a:t>
            </a:r>
            <a:r>
              <a:rPr lang="en-AU" dirty="0"/>
              <a:t>.</a:t>
            </a:r>
          </a:p>
          <a:p>
            <a:pPr marL="0" lvl="0" indent="0">
              <a:buNone/>
            </a:pPr>
            <a:endParaRPr lang="en-AU" dirty="0"/>
          </a:p>
          <a:p>
            <a:pPr lvl="0"/>
            <a:r>
              <a:rPr lang="en-AU" b="1" dirty="0"/>
              <a:t>Low-Level Use (The ‘C’ Student):</a:t>
            </a:r>
          </a:p>
          <a:p>
            <a:pPr marL="0" lvl="0" indent="0">
              <a:buNone/>
            </a:pPr>
            <a:endParaRPr lang="en-AU" b="1" dirty="0"/>
          </a:p>
          <a:p>
            <a:pPr lvl="1"/>
            <a:r>
              <a:rPr lang="en-AU" dirty="0"/>
              <a:t>Uses ‘one-shot’ prompts.</a:t>
            </a:r>
          </a:p>
          <a:p>
            <a:pPr marL="0" lvl="0" indent="0">
              <a:buNone/>
            </a:pPr>
            <a:endParaRPr lang="en-AU" dirty="0"/>
          </a:p>
          <a:p>
            <a:pPr lvl="1"/>
            <a:r>
              <a:rPr lang="en-AU" dirty="0"/>
              <a:t>Gets basic, generic results.</a:t>
            </a:r>
          </a:p>
          <a:p>
            <a:pPr marL="0" lvl="0" indent="0">
              <a:buNone/>
            </a:pPr>
            <a:endParaRPr lang="en-AU" dirty="0"/>
          </a:p>
          <a:p>
            <a:pPr lvl="1"/>
            <a:r>
              <a:rPr lang="en-AU" dirty="0"/>
              <a:t>Submits a report that is superficial and easily identifiable.</a:t>
            </a:r>
          </a:p>
          <a:p>
            <a:pPr marL="0" lvl="0" indent="0">
              <a:buNone/>
            </a:pPr>
            <a:endParaRPr lang="en-AU" dirty="0"/>
          </a:p>
          <a:p>
            <a:pPr lvl="0"/>
            <a:r>
              <a:rPr lang="en-AU" b="1" dirty="0"/>
              <a:t>High-Level Use (The ‘A’ Student):</a:t>
            </a:r>
          </a:p>
          <a:p>
            <a:pPr marL="0" lvl="0" indent="0">
              <a:buNone/>
            </a:pPr>
            <a:endParaRPr lang="en-AU" b="1" dirty="0"/>
          </a:p>
          <a:p>
            <a:pPr lvl="1"/>
            <a:r>
              <a:rPr lang="en-AU" dirty="0"/>
              <a:t>Has a </a:t>
            </a:r>
            <a:r>
              <a:rPr lang="en-AU" i="1" dirty="0"/>
              <a:t>conversation</a:t>
            </a:r>
            <a:r>
              <a:rPr lang="en-AU" dirty="0"/>
              <a:t> with the AI.</a:t>
            </a:r>
          </a:p>
          <a:p>
            <a:pPr marL="0" lvl="0" indent="0">
              <a:buNone/>
            </a:pPr>
            <a:endParaRPr lang="en-AU" dirty="0"/>
          </a:p>
          <a:p>
            <a:pPr lvl="1"/>
            <a:r>
              <a:rPr lang="en-AU" dirty="0"/>
              <a:t>Explores ideas, refines concepts, asks “what if.”</a:t>
            </a:r>
          </a:p>
          <a:p>
            <a:pPr marL="0" lvl="0" indent="0">
              <a:buNone/>
            </a:pPr>
            <a:endParaRPr lang="en-AU" dirty="0"/>
          </a:p>
          <a:p>
            <a:pPr lvl="1"/>
            <a:r>
              <a:rPr lang="en-AU" dirty="0"/>
              <a:t>Uses </a:t>
            </a:r>
            <a:r>
              <a:rPr lang="en-AU" i="1" dirty="0"/>
              <a:t>multiple</a:t>
            </a:r>
            <a:r>
              <a:rPr lang="en-AU" dirty="0"/>
              <a:t> LLMs to cross-reference findings.</a:t>
            </a:r>
          </a:p>
          <a:p>
            <a:pPr marL="0" lvl="0" indent="0">
              <a:buNone/>
            </a:pPr>
            <a:endParaRPr lang="en-AU" dirty="0"/>
          </a:p>
          <a:p>
            <a:pPr lvl="1"/>
            <a:r>
              <a:rPr lang="en-AU" dirty="0"/>
              <a:t>This mimics professional industry practice.</a:t>
            </a:r>
          </a:p>
          <a:p>
            <a:endParaRPr lang="en-US" dirty="0"/>
          </a:p>
        </p:txBody>
      </p:sp>
      <p:sp>
        <p:nvSpPr>
          <p:cNvPr id="4" name="Slide Number Placeholder 3"/>
          <p:cNvSpPr>
            <a:spLocks noGrp="1"/>
          </p:cNvSpPr>
          <p:nvPr>
            <p:ph type="sldNum" sz="quarter" idx="5"/>
          </p:nvPr>
        </p:nvSpPr>
        <p:spPr/>
        <p:txBody>
          <a:bodyPr/>
          <a:lstStyle/>
          <a:p>
            <a:fld id="{02ED24D4-7B1B-7347-86E3-70A11DC4B6BD}" type="slidenum">
              <a:rPr lang="en-US" smtClean="0"/>
              <a:t>8</a:t>
            </a:fld>
            <a:endParaRPr lang="en-US"/>
          </a:p>
        </p:txBody>
      </p:sp>
    </p:spTree>
    <p:extLst>
      <p:ext uri="{BB962C8B-B14F-4D97-AF65-F5344CB8AC3E}">
        <p14:creationId xmlns:p14="http://schemas.microsoft.com/office/powerpoint/2010/main" val="34073416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lang="en-AU" dirty="0"/>
              <a:t>“My main design priority is authenticity. It has to be as close to industry practice as possible.</a:t>
            </a:r>
          </a:p>
          <a:p>
            <a:pPr marL="0" lvl="0" indent="0">
              <a:buNone/>
            </a:pPr>
            <a:endParaRPr lang="en-AU" dirty="0"/>
          </a:p>
          <a:p>
            <a:pPr marL="0" lvl="0" indent="0">
              <a:buNone/>
            </a:pPr>
            <a:r>
              <a:rPr lang="en-AU" dirty="0"/>
              <a:t>In the real world, you don’t have 24/7 access to a client’s team. Access is scheduled, and frankly, it’s often unpredictable.</a:t>
            </a:r>
          </a:p>
          <a:p>
            <a:pPr marL="0" lvl="0" indent="0">
              <a:buNone/>
            </a:pPr>
            <a:endParaRPr lang="en-AU" dirty="0"/>
          </a:p>
          <a:p>
            <a:pPr marL="0" lvl="0" indent="0">
              <a:buNone/>
            </a:pPr>
            <a:r>
              <a:rPr lang="en-AU" dirty="0"/>
              <a:t>So, I’m already evolving this model. Instead of just having the chatbots available anytime, students will need to schedule specific appointments.</a:t>
            </a:r>
          </a:p>
          <a:p>
            <a:pPr marL="0" lvl="0" indent="0">
              <a:buNone/>
            </a:pPr>
            <a:endParaRPr lang="en-AU" dirty="0"/>
          </a:p>
          <a:p>
            <a:pPr marL="0" lvl="0" indent="0">
              <a:buNone/>
            </a:pPr>
            <a:r>
              <a:rPr lang="en-AU" dirty="0"/>
              <a:t>And to make it even more realistic, an AI ‘employee’ might occasionally ‘cancel’ a meeting, forcing the student to adapt and reschedule. This isn’t about being difficult; it’s about teaching the logistical adaptability that is a very real part of any client engagement.”</a:t>
            </a:r>
          </a:p>
          <a:p>
            <a:pPr marL="0" lvl="0" indent="0">
              <a:buNone/>
            </a:pPr>
            <a:endParaRPr lang="en-AU" dirty="0"/>
          </a:p>
          <a:p>
            <a:pPr lvl="0"/>
            <a:r>
              <a:rPr lang="en-AU" b="1" dirty="0"/>
              <a:t>Priority:</a:t>
            </a:r>
            <a:r>
              <a:rPr lang="en-AU" dirty="0"/>
              <a:t> The assessment </a:t>
            </a:r>
            <a:r>
              <a:rPr lang="en-AU" i="1" dirty="0"/>
              <a:t>must</a:t>
            </a:r>
            <a:r>
              <a:rPr lang="en-AU" dirty="0"/>
              <a:t> mirror industry practice.</a:t>
            </a:r>
          </a:p>
          <a:p>
            <a:pPr marL="0" lvl="0" indent="0">
              <a:buNone/>
            </a:pPr>
            <a:endParaRPr lang="en-AU" dirty="0"/>
          </a:p>
          <a:p>
            <a:pPr lvl="0"/>
            <a:r>
              <a:rPr lang="en-AU" dirty="0"/>
              <a:t>In the real world, client access is not unlimited or 24/7. It’s scheduled and unpredictable.</a:t>
            </a:r>
          </a:p>
          <a:p>
            <a:pPr marL="0" lvl="0" indent="0">
              <a:buNone/>
            </a:pPr>
            <a:endParaRPr lang="en-AU" dirty="0"/>
          </a:p>
          <a:p>
            <a:pPr lvl="0"/>
            <a:r>
              <a:rPr lang="en-AU" b="1" dirty="0"/>
              <a:t>The Next Evolution:</a:t>
            </a:r>
          </a:p>
          <a:p>
            <a:pPr marL="0" lvl="0" indent="0">
              <a:buNone/>
            </a:pPr>
            <a:endParaRPr lang="en-AU" b="1" dirty="0"/>
          </a:p>
          <a:p>
            <a:pPr marL="685800" lvl="1" indent="-342900">
              <a:buAutoNum type="arabicPeriod"/>
            </a:pPr>
            <a:r>
              <a:rPr lang="en-AU" b="1" dirty="0"/>
              <a:t>Scheduled Access:</a:t>
            </a:r>
            <a:r>
              <a:rPr lang="en-AU" dirty="0"/>
              <a:t> Students must schedule specific appointments with the AI employees (e.g., “The CFO is only available on Tuesday afternoon”).</a:t>
            </a:r>
          </a:p>
          <a:p>
            <a:pPr marL="0" lvl="0" indent="0">
              <a:buNone/>
            </a:pPr>
            <a:endParaRPr lang="en-AU" dirty="0"/>
          </a:p>
          <a:p>
            <a:pPr marL="685800" lvl="1" indent="-342900">
              <a:buAutoNum type="arabicPeriod"/>
            </a:pPr>
            <a:r>
              <a:rPr lang="en-AU" b="1" dirty="0"/>
              <a:t>Simulating Unpredictability:</a:t>
            </a:r>
            <a:r>
              <a:rPr lang="en-AU" dirty="0"/>
              <a:t> An AI ‘employee’ might occasionally </a:t>
            </a:r>
            <a:r>
              <a:rPr lang="en-AU" i="1" dirty="0"/>
              <a:t>cancel</a:t>
            </a:r>
            <a:r>
              <a:rPr lang="en-AU" dirty="0"/>
              <a:t> a meeting, forcing the student to reschedule.</a:t>
            </a:r>
          </a:p>
          <a:p>
            <a:pPr marL="0" lvl="0" indent="0">
              <a:buNone/>
            </a:pPr>
            <a:endParaRPr lang="en-AU" dirty="0"/>
          </a:p>
          <a:p>
            <a:pPr lvl="0"/>
            <a:r>
              <a:rPr lang="en-AU" b="1" dirty="0"/>
              <a:t>The Skill:</a:t>
            </a:r>
            <a:r>
              <a:rPr lang="en-AU" dirty="0"/>
              <a:t> Teaches adaptability, planning, and managing logistical challenges—all key professional competencies.</a:t>
            </a:r>
          </a:p>
          <a:p>
            <a:endParaRPr lang="en-US" dirty="0"/>
          </a:p>
        </p:txBody>
      </p:sp>
      <p:sp>
        <p:nvSpPr>
          <p:cNvPr id="4" name="Slide Number Placeholder 3"/>
          <p:cNvSpPr>
            <a:spLocks noGrp="1"/>
          </p:cNvSpPr>
          <p:nvPr>
            <p:ph type="sldNum" sz="quarter" idx="5"/>
          </p:nvPr>
        </p:nvSpPr>
        <p:spPr/>
        <p:txBody>
          <a:bodyPr/>
          <a:lstStyle/>
          <a:p>
            <a:fld id="{02ED24D4-7B1B-7347-86E3-70A11DC4B6BD}" type="slidenum">
              <a:rPr lang="en-US" smtClean="0"/>
              <a:t>9</a:t>
            </a:fld>
            <a:endParaRPr lang="en-US"/>
          </a:p>
        </p:txBody>
      </p:sp>
    </p:spTree>
    <p:extLst>
      <p:ext uri="{BB962C8B-B14F-4D97-AF65-F5344CB8AC3E}">
        <p14:creationId xmlns:p14="http://schemas.microsoft.com/office/powerpoint/2010/main" val="23628346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11/27/25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11/27/25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11/27/25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11/27/25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11/27/25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11/27/25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11/27/25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11/27/25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11/27/25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11/27/25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11/27/25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241EB5C9-1307-BA42-ABA2-0BC069CD8E7F}" type="datetimeFigureOut">
              <a:rPr lang="en-US" smtClean="0"/>
              <a:t>11/27/25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rtl="0" eaLnBrk="1" latinLnBrk="0" hangingPunct="1">
        <a:spcBef>
          <a:spcPct val="0"/>
        </a:spcBef>
        <a:buNone/>
        <a:defRPr sz="3300" kern="1200">
          <a:solidFill>
            <a:schemeClr val="tx1"/>
          </a:solidFill>
          <a:latin typeface="+mj-lt"/>
          <a:ea typeface="+mj-ea"/>
          <a:cs typeface="+mj-cs"/>
        </a:defRPr>
      </a:lvl1pPr>
    </p:titleStyle>
    <p:bodyStyle>
      <a:lvl1pPr marL="342900" indent="-342900" algn="l" defTabSz="342900" rtl="0" eaLnBrk="1" latinLnBrk="0" hangingPunct="1">
        <a:spcBef>
          <a:spcPct val="20000"/>
        </a:spcBef>
        <a:buFont typeface="Arial"/>
        <a:buChar char="•"/>
        <a:defRPr sz="2400" kern="1200">
          <a:solidFill>
            <a:schemeClr val="tx1"/>
          </a:solidFill>
          <a:latin typeface="+mn-lt"/>
          <a:ea typeface="+mn-ea"/>
          <a:cs typeface="+mn-cs"/>
        </a:defRPr>
      </a:lvl1pPr>
      <a:lvl2pPr marL="685800" indent="-342900" algn="l" defTabSz="342900" rtl="0" eaLnBrk="1" latinLnBrk="0" hangingPunct="1">
        <a:spcBef>
          <a:spcPct val="20000"/>
        </a:spcBef>
        <a:buFont typeface="Arial"/>
        <a:buChar char="–"/>
        <a:defRPr sz="2100" kern="1200">
          <a:solidFill>
            <a:schemeClr val="tx1"/>
          </a:solidFill>
          <a:latin typeface="+mn-lt"/>
          <a:ea typeface="+mn-ea"/>
          <a:cs typeface="+mn-cs"/>
        </a:defRPr>
      </a:lvl2pPr>
      <a:lvl3pPr marL="1028700" indent="-342900" algn="l" defTabSz="342900" rtl="0" eaLnBrk="1" latinLnBrk="0" hangingPunct="1">
        <a:spcBef>
          <a:spcPct val="20000"/>
        </a:spcBef>
        <a:buFont typeface="Arial"/>
        <a:buChar char="•"/>
        <a:defRPr sz="1800" kern="1200">
          <a:solidFill>
            <a:schemeClr val="tx1"/>
          </a:solidFill>
          <a:latin typeface="+mn-lt"/>
          <a:ea typeface="+mn-ea"/>
          <a:cs typeface="+mn-cs"/>
        </a:defRPr>
      </a:lvl3pPr>
      <a:lvl4pPr marL="1371600" indent="-342900" algn="l" defTabSz="342900" rtl="0" eaLnBrk="1" latinLnBrk="0" hangingPunct="1">
        <a:spcBef>
          <a:spcPct val="20000"/>
        </a:spcBef>
        <a:buFont typeface="Arial"/>
        <a:buChar char="–"/>
        <a:defRPr sz="1500" kern="1200">
          <a:solidFill>
            <a:schemeClr val="tx1"/>
          </a:solidFill>
          <a:latin typeface="+mn-lt"/>
          <a:ea typeface="+mn-ea"/>
          <a:cs typeface="+mn-cs"/>
        </a:defRPr>
      </a:lvl4pPr>
      <a:lvl5pPr marL="1714500" indent="-342900" algn="l" defTabSz="342900" rtl="0" eaLnBrk="1" latinLnBrk="0" hangingPunct="1">
        <a:spcBef>
          <a:spcPct val="20000"/>
        </a:spcBef>
        <a:buFont typeface="Arial"/>
        <a:buChar char="»"/>
        <a:defRPr sz="1500" kern="1200">
          <a:solidFill>
            <a:schemeClr val="tx1"/>
          </a:solidFill>
          <a:latin typeface="+mn-lt"/>
          <a:ea typeface="+mn-ea"/>
          <a:cs typeface="+mn-cs"/>
        </a:defRPr>
      </a:lvl5pPr>
      <a:lvl6pPr marL="2057400" indent="-342900" algn="l" defTabSz="342900" rtl="0" eaLnBrk="1" latinLnBrk="0" hangingPunct="1">
        <a:spcBef>
          <a:spcPct val="20000"/>
        </a:spcBef>
        <a:buFont typeface="Arial"/>
        <a:buChar char="•"/>
        <a:defRPr sz="1500" kern="1200">
          <a:solidFill>
            <a:schemeClr val="tx1"/>
          </a:solidFill>
          <a:latin typeface="+mn-lt"/>
          <a:ea typeface="+mn-ea"/>
          <a:cs typeface="+mn-cs"/>
        </a:defRPr>
      </a:lvl6pPr>
      <a:lvl7pPr marL="2400300" indent="-342900" algn="l" defTabSz="342900" rtl="0" eaLnBrk="1" latinLnBrk="0" hangingPunct="1">
        <a:spcBef>
          <a:spcPct val="20000"/>
        </a:spcBef>
        <a:buFont typeface="Arial"/>
        <a:buChar char="•"/>
        <a:defRPr sz="1500" kern="1200">
          <a:solidFill>
            <a:schemeClr val="tx1"/>
          </a:solidFill>
          <a:latin typeface="+mn-lt"/>
          <a:ea typeface="+mn-ea"/>
          <a:cs typeface="+mn-cs"/>
        </a:defRPr>
      </a:lvl7pPr>
      <a:lvl8pPr marL="2743200" indent="-342900" algn="l" defTabSz="342900" rtl="0" eaLnBrk="1" latinLnBrk="0" hangingPunct="1">
        <a:spcBef>
          <a:spcPct val="20000"/>
        </a:spcBef>
        <a:buFont typeface="Arial"/>
        <a:buChar char="•"/>
        <a:defRPr sz="1500" kern="1200">
          <a:solidFill>
            <a:schemeClr val="tx1"/>
          </a:solidFill>
          <a:latin typeface="+mn-lt"/>
          <a:ea typeface="+mn-ea"/>
          <a:cs typeface="+mn-cs"/>
        </a:defRPr>
      </a:lvl8pPr>
      <a:lvl9pPr marL="3086100" indent="-342900" algn="l" defTabSz="342900" rtl="0" eaLnBrk="1" latinLnBrk="0" hangingPunct="1">
        <a:spcBef>
          <a:spcPct val="20000"/>
        </a:spcBef>
        <a:buFont typeface="Arial"/>
        <a:buChar char="•"/>
        <a:defRPr sz="1500" kern="1200">
          <a:solidFill>
            <a:schemeClr val="tx1"/>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3C54F4CE-85F0-46ED-80DA-9518C9251A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DADD1FCA-8ACB-4958-81DD-4CDD6D3E19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351564" cy="5143500"/>
          </a:xfrm>
          <a:custGeom>
            <a:avLst/>
            <a:gdLst>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9647 w 5734864"/>
              <a:gd name="connsiteY33" fmla="*/ 1936120 h 6858000"/>
              <a:gd name="connsiteX34" fmla="*/ 714660 w 5734864"/>
              <a:gd name="connsiteY34" fmla="*/ 1982709 h 6858000"/>
              <a:gd name="connsiteX35" fmla="*/ 710759 w 5734864"/>
              <a:gd name="connsiteY35" fmla="*/ 2013010 h 6858000"/>
              <a:gd name="connsiteX36" fmla="*/ 697927 w 5734864"/>
              <a:gd name="connsiteY36" fmla="*/ 2069833 h 6858000"/>
              <a:gd name="connsiteX37" fmla="*/ 693594 w 5734864"/>
              <a:gd name="connsiteY37" fmla="*/ 2103731 h 6858000"/>
              <a:gd name="connsiteX38" fmla="*/ 691109 w 5734864"/>
              <a:gd name="connsiteY38" fmla="*/ 2124027 h 6858000"/>
              <a:gd name="connsiteX39" fmla="*/ 676593 w 5734864"/>
              <a:gd name="connsiteY39" fmla="*/ 2176182 h 6858000"/>
              <a:gd name="connsiteX40" fmla="*/ 633227 w 5734864"/>
              <a:gd name="connsiteY40" fmla="*/ 2258036 h 6858000"/>
              <a:gd name="connsiteX41" fmla="*/ 625564 w 5734864"/>
              <a:gd name="connsiteY41" fmla="*/ 2284567 h 6858000"/>
              <a:gd name="connsiteX42" fmla="*/ 627074 w 5734864"/>
              <a:gd name="connsiteY42" fmla="*/ 2289605 h 6858000"/>
              <a:gd name="connsiteX43" fmla="*/ 614574 w 5734864"/>
              <a:gd name="connsiteY43" fmla="*/ 2308717 h 6858000"/>
              <a:gd name="connsiteX44" fmla="*/ 606890 w 5734864"/>
              <a:gd name="connsiteY44" fmla="*/ 2320662 h 6858000"/>
              <a:gd name="connsiteX45" fmla="*/ 605558 w 5734864"/>
              <a:gd name="connsiteY45" fmla="*/ 2327897 h 6858000"/>
              <a:gd name="connsiteX46" fmla="*/ 602202 w 5734864"/>
              <a:gd name="connsiteY46" fmla="*/ 2357749 h 6858000"/>
              <a:gd name="connsiteX47" fmla="*/ 600213 w 5734864"/>
              <a:gd name="connsiteY47" fmla="*/ 2364905 h 6858000"/>
              <a:gd name="connsiteX48" fmla="*/ 597160 w 5734864"/>
              <a:gd name="connsiteY48" fmla="*/ 2388351 h 6858000"/>
              <a:gd name="connsiteX49" fmla="*/ 597982 w 5734864"/>
              <a:gd name="connsiteY49" fmla="*/ 2402296 h 6858000"/>
              <a:gd name="connsiteX50" fmla="*/ 593150 w 5734864"/>
              <a:gd name="connsiteY50" fmla="*/ 2420015 h 6858000"/>
              <a:gd name="connsiteX51" fmla="*/ 592833 w 5734864"/>
              <a:gd name="connsiteY51" fmla="*/ 2422749 h 6858000"/>
              <a:gd name="connsiteX52" fmla="*/ 594479 w 5734864"/>
              <a:gd name="connsiteY52" fmla="*/ 2426002 h 6858000"/>
              <a:gd name="connsiteX53" fmla="*/ 591963 w 5734864"/>
              <a:gd name="connsiteY53" fmla="*/ 2431950 h 6858000"/>
              <a:gd name="connsiteX54" fmla="*/ 591544 w 5734864"/>
              <a:gd name="connsiteY54" fmla="*/ 2433897 h 6858000"/>
              <a:gd name="connsiteX55" fmla="*/ 589519 w 5734864"/>
              <a:gd name="connsiteY55" fmla="*/ 2451398 h 6858000"/>
              <a:gd name="connsiteX56" fmla="*/ 590037 w 5734864"/>
              <a:gd name="connsiteY56" fmla="*/ 2455536 h 6858000"/>
              <a:gd name="connsiteX57" fmla="*/ 588179 w 5734864"/>
              <a:gd name="connsiteY57" fmla="*/ 2462981 h 6858000"/>
              <a:gd name="connsiteX58" fmla="*/ 583434 w 5734864"/>
              <a:gd name="connsiteY58" fmla="*/ 2503991 h 6858000"/>
              <a:gd name="connsiteX59" fmla="*/ 567942 w 5734864"/>
              <a:gd name="connsiteY59" fmla="*/ 2652936 h 6858000"/>
              <a:gd name="connsiteX60" fmla="*/ 573869 w 5734864"/>
              <a:gd name="connsiteY60" fmla="*/ 2670188 h 6858000"/>
              <a:gd name="connsiteX61" fmla="*/ 575243 w 5734864"/>
              <a:gd name="connsiteY61" fmla="*/ 2688114 h 6858000"/>
              <a:gd name="connsiteX62" fmla="*/ 573824 w 5734864"/>
              <a:gd name="connsiteY62" fmla="*/ 2689856 h 6858000"/>
              <a:gd name="connsiteX63" fmla="*/ 570699 w 5734864"/>
              <a:gd name="connsiteY63" fmla="*/ 2709353 h 6858000"/>
              <a:gd name="connsiteX64" fmla="*/ 573192 w 5734864"/>
              <a:gd name="connsiteY64" fmla="*/ 2714527 h 6858000"/>
              <a:gd name="connsiteX65" fmla="*/ 572044 w 5734864"/>
              <a:gd name="connsiteY65" fmla="*/ 2728187 h 6858000"/>
              <a:gd name="connsiteX66" fmla="*/ 572465 w 5734864"/>
              <a:gd name="connsiteY66" fmla="*/ 2755863 h 6858000"/>
              <a:gd name="connsiteX67" fmla="*/ 570028 w 5734864"/>
              <a:gd name="connsiteY67" fmla="*/ 2760324 h 6858000"/>
              <a:gd name="connsiteX68" fmla="*/ 566748 w 5734864"/>
              <a:gd name="connsiteY68" fmla="*/ 2800948 h 6858000"/>
              <a:gd name="connsiteX69" fmla="*/ 565509 w 5734864"/>
              <a:gd name="connsiteY69" fmla="*/ 2801167 h 6858000"/>
              <a:gd name="connsiteX70" fmla="*/ 559367 w 5734864"/>
              <a:gd name="connsiteY70" fmla="*/ 2811129 h 6858000"/>
              <a:gd name="connsiteX71" fmla="*/ 550354 w 5734864"/>
              <a:gd name="connsiteY71" fmla="*/ 2830949 h 6858000"/>
              <a:gd name="connsiteX72" fmla="*/ 514795 w 5734864"/>
              <a:gd name="connsiteY72" fmla="*/ 2872433 h 6858000"/>
              <a:gd name="connsiteX73" fmla="*/ 509875 w 5734864"/>
              <a:gd name="connsiteY73" fmla="*/ 2923099 h 6858000"/>
              <a:gd name="connsiteX74" fmla="*/ 509577 w 5734864"/>
              <a:gd name="connsiteY74" fmla="*/ 2923197 h 6858000"/>
              <a:gd name="connsiteX75" fmla="*/ 507597 w 5734864"/>
              <a:gd name="connsiteY75" fmla="*/ 2931868 h 6858000"/>
              <a:gd name="connsiteX76" fmla="*/ 507379 w 5734864"/>
              <a:gd name="connsiteY76" fmla="*/ 2938322 h 6858000"/>
              <a:gd name="connsiteX77" fmla="*/ 504725 w 5734864"/>
              <a:gd name="connsiteY77" fmla="*/ 2954519 h 6858000"/>
              <a:gd name="connsiteX78" fmla="*/ 502018 w 5734864"/>
              <a:gd name="connsiteY78" fmla="*/ 2959643 h 6858000"/>
              <a:gd name="connsiteX79" fmla="*/ 498360 w 5734864"/>
              <a:gd name="connsiteY79" fmla="*/ 2961019 h 6858000"/>
              <a:gd name="connsiteX80" fmla="*/ 498483 w 5734864"/>
              <a:gd name="connsiteY80" fmla="*/ 2962590 h 6858000"/>
              <a:gd name="connsiteX81" fmla="*/ 484403 w 5734864"/>
              <a:gd name="connsiteY81" fmla="*/ 2990538 h 6858000"/>
              <a:gd name="connsiteX82" fmla="*/ 463075 w 5734864"/>
              <a:gd name="connsiteY82" fmla="*/ 3055956 h 6858000"/>
              <a:gd name="connsiteX83" fmla="*/ 455013 w 5734864"/>
              <a:gd name="connsiteY83" fmla="*/ 3094482 h 6858000"/>
              <a:gd name="connsiteX84" fmla="*/ 428391 w 5734864"/>
              <a:gd name="connsiteY84" fmla="*/ 3198850 h 6858000"/>
              <a:gd name="connsiteX85" fmla="*/ 401440 w 5734864"/>
              <a:gd name="connsiteY85" fmla="*/ 3307560 h 6858000"/>
              <a:gd name="connsiteX86" fmla="*/ 386076 w 5734864"/>
              <a:gd name="connsiteY86" fmla="*/ 3373943 h 6858000"/>
              <a:gd name="connsiteX87" fmla="*/ 374726 w 5734864"/>
              <a:gd name="connsiteY87" fmla="*/ 3381364 h 6858000"/>
              <a:gd name="connsiteX88" fmla="*/ 369145 w 5734864"/>
              <a:gd name="connsiteY88" fmla="*/ 3383729 h 6858000"/>
              <a:gd name="connsiteX89" fmla="*/ 364294 w 5734864"/>
              <a:gd name="connsiteY89" fmla="*/ 3414159 h 6858000"/>
              <a:gd name="connsiteX90" fmla="*/ 366450 w 5734864"/>
              <a:gd name="connsiteY90" fmla="*/ 3436925 h 6858000"/>
              <a:gd name="connsiteX91" fmla="*/ 351743 w 5734864"/>
              <a:gd name="connsiteY91" fmla="*/ 3521619 h 6858000"/>
              <a:gd name="connsiteX92" fmla="*/ 345784 w 5734864"/>
              <a:gd name="connsiteY92" fmla="*/ 3603757 h 6858000"/>
              <a:gd name="connsiteX93" fmla="*/ 344198 w 5734864"/>
              <a:gd name="connsiteY93" fmla="*/ 3652424 h 6858000"/>
              <a:gd name="connsiteX94" fmla="*/ 352450 w 5734864"/>
              <a:gd name="connsiteY94" fmla="*/ 3665222 h 6858000"/>
              <a:gd name="connsiteX95" fmla="*/ 342621 w 5734864"/>
              <a:gd name="connsiteY95" fmla="*/ 3700804 h 6858000"/>
              <a:gd name="connsiteX96" fmla="*/ 341514 w 5734864"/>
              <a:gd name="connsiteY96" fmla="*/ 3734774 h 6858000"/>
              <a:gd name="connsiteX97" fmla="*/ 340607 w 5734864"/>
              <a:gd name="connsiteY97" fmla="*/ 3785153 h 6858000"/>
              <a:gd name="connsiteX98" fmla="*/ 340707 w 5734864"/>
              <a:gd name="connsiteY98" fmla="*/ 3788177 h 6858000"/>
              <a:gd name="connsiteX99" fmla="*/ 340361 w 5734864"/>
              <a:gd name="connsiteY99" fmla="*/ 3798803 h 6858000"/>
              <a:gd name="connsiteX100" fmla="*/ 339642 w 5734864"/>
              <a:gd name="connsiteY100" fmla="*/ 3838750 h 6858000"/>
              <a:gd name="connsiteX101" fmla="*/ 360295 w 5734864"/>
              <a:gd name="connsiteY101" fmla="*/ 4015196 h 6858000"/>
              <a:gd name="connsiteX102" fmla="*/ 339043 w 5734864"/>
              <a:gd name="connsiteY102" fmla="*/ 4052778 h 6858000"/>
              <a:gd name="connsiteX103" fmla="*/ 339343 w 5734864"/>
              <a:gd name="connsiteY103" fmla="*/ 4096257 h 6858000"/>
              <a:gd name="connsiteX104" fmla="*/ 340786 w 5734864"/>
              <a:gd name="connsiteY104" fmla="*/ 4321136 h 6858000"/>
              <a:gd name="connsiteX105" fmla="*/ 343158 w 5734864"/>
              <a:gd name="connsiteY105" fmla="*/ 4429174 h 6858000"/>
              <a:gd name="connsiteX106" fmla="*/ 334599 w 5734864"/>
              <a:gd name="connsiteY106" fmla="*/ 4449938 h 6858000"/>
              <a:gd name="connsiteX107" fmla="*/ 332890 w 5734864"/>
              <a:gd name="connsiteY107" fmla="*/ 4453515 h 6858000"/>
              <a:gd name="connsiteX108" fmla="*/ 331105 w 5734864"/>
              <a:gd name="connsiteY108" fmla="*/ 4467941 h 6858000"/>
              <a:gd name="connsiteX109" fmla="*/ 324289 w 5734864"/>
              <a:gd name="connsiteY109" fmla="*/ 4471861 h 6858000"/>
              <a:gd name="connsiteX110" fmla="*/ 317079 w 5734864"/>
              <a:gd name="connsiteY110" fmla="*/ 4493468 h 6858000"/>
              <a:gd name="connsiteX111" fmla="*/ 315557 w 5734864"/>
              <a:gd name="connsiteY111" fmla="*/ 4520067 h 6858000"/>
              <a:gd name="connsiteX112" fmla="*/ 315240 w 5734864"/>
              <a:gd name="connsiteY112" fmla="*/ 4536872 h 6858000"/>
              <a:gd name="connsiteX113" fmla="*/ 316200 w 5734864"/>
              <a:gd name="connsiteY113" fmla="*/ 4538297 h 6858000"/>
              <a:gd name="connsiteX114" fmla="*/ 317507 w 5734864"/>
              <a:gd name="connsiteY114" fmla="*/ 4547582 h 6858000"/>
              <a:gd name="connsiteX115" fmla="*/ 323078 w 5734864"/>
              <a:gd name="connsiteY115" fmla="*/ 4592102 h 6858000"/>
              <a:gd name="connsiteX116" fmla="*/ 328722 w 5734864"/>
              <a:gd name="connsiteY116" fmla="*/ 4667914 h 6858000"/>
              <a:gd name="connsiteX117" fmla="*/ 335597 w 5734864"/>
              <a:gd name="connsiteY117" fmla="*/ 4695035 h 6858000"/>
              <a:gd name="connsiteX118" fmla="*/ 339485 w 5734864"/>
              <a:gd name="connsiteY118" fmla="*/ 4695979 h 6858000"/>
              <a:gd name="connsiteX119" fmla="*/ 341089 w 5734864"/>
              <a:gd name="connsiteY119" fmla="*/ 4704268 h 6858000"/>
              <a:gd name="connsiteX120" fmla="*/ 342177 w 5734864"/>
              <a:gd name="connsiteY120" fmla="*/ 4706060 h 6858000"/>
              <a:gd name="connsiteX121" fmla="*/ 347751 w 5734864"/>
              <a:gd name="connsiteY121" fmla="*/ 4716754 h 6858000"/>
              <a:gd name="connsiteX122" fmla="*/ 344125 w 5734864"/>
              <a:gd name="connsiteY122" fmla="*/ 4764669 h 6858000"/>
              <a:gd name="connsiteX123" fmla="*/ 340188 w 5734864"/>
              <a:gd name="connsiteY123" fmla="*/ 4779386 h 6858000"/>
              <a:gd name="connsiteX124" fmla="*/ 335146 w 5734864"/>
              <a:gd name="connsiteY124" fmla="*/ 4787491 h 6858000"/>
              <a:gd name="connsiteX125" fmla="*/ 319124 w 5734864"/>
              <a:gd name="connsiteY125" fmla="*/ 4843514 h 6858000"/>
              <a:gd name="connsiteX126" fmla="*/ 305956 w 5734864"/>
              <a:gd name="connsiteY126" fmla="*/ 4881505 h 6858000"/>
              <a:gd name="connsiteX127" fmla="*/ 301062 w 5734864"/>
              <a:gd name="connsiteY127" fmla="*/ 4889332 h 6858000"/>
              <a:gd name="connsiteX128" fmla="*/ 302141 w 5734864"/>
              <a:gd name="connsiteY128" fmla="*/ 4899400 h 6858000"/>
              <a:gd name="connsiteX129" fmla="*/ 304424 w 5734864"/>
              <a:gd name="connsiteY129" fmla="*/ 4902664 h 6858000"/>
              <a:gd name="connsiteX130" fmla="*/ 293123 w 5734864"/>
              <a:gd name="connsiteY130" fmla="*/ 4932769 h 6858000"/>
              <a:gd name="connsiteX131" fmla="*/ 292275 w 5734864"/>
              <a:gd name="connsiteY131" fmla="*/ 4936482 h 6858000"/>
              <a:gd name="connsiteX132" fmla="*/ 288304 w 5734864"/>
              <a:gd name="connsiteY132" fmla="*/ 4962325 h 6858000"/>
              <a:gd name="connsiteX133" fmla="*/ 287420 w 5734864"/>
              <a:gd name="connsiteY133" fmla="*/ 5042193 h 6858000"/>
              <a:gd name="connsiteX134" fmla="*/ 287020 w 5734864"/>
              <a:gd name="connsiteY134" fmla="*/ 5065655 h 6858000"/>
              <a:gd name="connsiteX135" fmla="*/ 288488 w 5734864"/>
              <a:gd name="connsiteY135" fmla="*/ 5082216 h 6858000"/>
              <a:gd name="connsiteX136" fmla="*/ 282763 w 5734864"/>
              <a:gd name="connsiteY136" fmla="*/ 5127114 h 6858000"/>
              <a:gd name="connsiteX137" fmla="*/ 269316 w 5734864"/>
              <a:gd name="connsiteY137" fmla="*/ 5202682 h 6858000"/>
              <a:gd name="connsiteX138" fmla="*/ 269174 w 5734864"/>
              <a:gd name="connsiteY138" fmla="*/ 5230835 h 6858000"/>
              <a:gd name="connsiteX139" fmla="*/ 272679 w 5734864"/>
              <a:gd name="connsiteY139" fmla="*/ 5232660 h 6858000"/>
              <a:gd name="connsiteX140" fmla="*/ 272160 w 5734864"/>
              <a:gd name="connsiteY140" fmla="*/ 5241150 h 6858000"/>
              <a:gd name="connsiteX141" fmla="*/ 272760 w 5734864"/>
              <a:gd name="connsiteY141" fmla="*/ 5243156 h 6858000"/>
              <a:gd name="connsiteX142" fmla="*/ 275462 w 5734864"/>
              <a:gd name="connsiteY142" fmla="*/ 5254919 h 6858000"/>
              <a:gd name="connsiteX143" fmla="*/ 262897 w 5734864"/>
              <a:gd name="connsiteY143" fmla="*/ 5286259 h 6858000"/>
              <a:gd name="connsiteX144" fmla="*/ 252761 w 5734864"/>
              <a:gd name="connsiteY144" fmla="*/ 5357801 h 6858000"/>
              <a:gd name="connsiteX145" fmla="*/ 242360 w 5734864"/>
              <a:gd name="connsiteY145" fmla="*/ 5460080 h 6858000"/>
              <a:gd name="connsiteX146" fmla="*/ 229880 w 5734864"/>
              <a:gd name="connsiteY146" fmla="*/ 5539714 h 6858000"/>
              <a:gd name="connsiteX147" fmla="*/ 204283 w 5734864"/>
              <a:gd name="connsiteY147" fmla="*/ 5639080 h 6858000"/>
              <a:gd name="connsiteX148" fmla="*/ 198948 w 5734864"/>
              <a:gd name="connsiteY148" fmla="*/ 5710958 h 6858000"/>
              <a:gd name="connsiteX149" fmla="*/ 192367 w 5734864"/>
              <a:gd name="connsiteY149" fmla="*/ 5719859 h 6858000"/>
              <a:gd name="connsiteX150" fmla="*/ 188035 w 5734864"/>
              <a:gd name="connsiteY150" fmla="*/ 5729935 h 6858000"/>
              <a:gd name="connsiteX151" fmla="*/ 188428 w 5734864"/>
              <a:gd name="connsiteY151" fmla="*/ 5731182 h 6858000"/>
              <a:gd name="connsiteX152" fmla="*/ 181635 w 5734864"/>
              <a:gd name="connsiteY152" fmla="*/ 5753538 h 6858000"/>
              <a:gd name="connsiteX153" fmla="*/ 169744 w 5734864"/>
              <a:gd name="connsiteY153" fmla="*/ 5796307 h 6858000"/>
              <a:gd name="connsiteX154" fmla="*/ 170351 w 5734864"/>
              <a:gd name="connsiteY154" fmla="*/ 5796644 h 6858000"/>
              <a:gd name="connsiteX155" fmla="*/ 171559 w 5734864"/>
              <a:gd name="connsiteY155" fmla="*/ 5803435 h 6858000"/>
              <a:gd name="connsiteX156" fmla="*/ 172284 w 5734864"/>
              <a:gd name="connsiteY156" fmla="*/ 5816391 h 6858000"/>
              <a:gd name="connsiteX157" fmla="*/ 182542 w 5734864"/>
              <a:gd name="connsiteY157" fmla="*/ 5846382 h 6858000"/>
              <a:gd name="connsiteX158" fmla="*/ 175877 w 5734864"/>
              <a:gd name="connsiteY158" fmla="*/ 5871336 h 6858000"/>
              <a:gd name="connsiteX159" fmla="*/ 174910 w 5734864"/>
              <a:gd name="connsiteY159" fmla="*/ 5876376 h 6858000"/>
              <a:gd name="connsiteX160" fmla="*/ 175047 w 5734864"/>
              <a:gd name="connsiteY160" fmla="*/ 5876483 h 6858000"/>
              <a:gd name="connsiteX161" fmla="*/ 174335 w 5734864"/>
              <a:gd name="connsiteY161" fmla="*/ 5881814 h 6858000"/>
              <a:gd name="connsiteX162" fmla="*/ 171273 w 5734864"/>
              <a:gd name="connsiteY162" fmla="*/ 5895339 h 6858000"/>
              <a:gd name="connsiteX163" fmla="*/ 171658 w 5734864"/>
              <a:gd name="connsiteY163" fmla="*/ 5898749 h 6858000"/>
              <a:gd name="connsiteX164" fmla="*/ 174658 w 5734864"/>
              <a:gd name="connsiteY164" fmla="*/ 5919558 h 6858000"/>
              <a:gd name="connsiteX165" fmla="*/ 169099 w 5734864"/>
              <a:gd name="connsiteY165" fmla="*/ 5984417 h 6858000"/>
              <a:gd name="connsiteX166" fmla="*/ 162007 w 5734864"/>
              <a:gd name="connsiteY166" fmla="*/ 6049043 h 6858000"/>
              <a:gd name="connsiteX167" fmla="*/ 156875 w 5734864"/>
              <a:gd name="connsiteY167" fmla="*/ 6114000 h 6858000"/>
              <a:gd name="connsiteX168" fmla="*/ 165441 w 5734864"/>
              <a:gd name="connsiteY168" fmla="*/ 6146938 h 6858000"/>
              <a:gd name="connsiteX169" fmla="*/ 165177 w 5734864"/>
              <a:gd name="connsiteY169" fmla="*/ 6150658 h 6858000"/>
              <a:gd name="connsiteX170" fmla="*/ 161772 w 5734864"/>
              <a:gd name="connsiteY170" fmla="*/ 6160011 h 6858000"/>
              <a:gd name="connsiteX171" fmla="*/ 160051 w 5734864"/>
              <a:gd name="connsiteY171" fmla="*/ 6163393 h 6858000"/>
              <a:gd name="connsiteX172" fmla="*/ 158473 w 5734864"/>
              <a:gd name="connsiteY172" fmla="*/ 6168628 h 6858000"/>
              <a:gd name="connsiteX173" fmla="*/ 158573 w 5734864"/>
              <a:gd name="connsiteY173" fmla="*/ 6168799 h 6858000"/>
              <a:gd name="connsiteX174" fmla="*/ 146463 w 5734864"/>
              <a:gd name="connsiteY174" fmla="*/ 6196671 h 6858000"/>
              <a:gd name="connsiteX175" fmla="*/ 150209 w 5734864"/>
              <a:gd name="connsiteY175" fmla="*/ 6232365 h 6858000"/>
              <a:gd name="connsiteX176" fmla="*/ 148544 w 5734864"/>
              <a:gd name="connsiteY176" fmla="*/ 6246162 h 6858000"/>
              <a:gd name="connsiteX177" fmla="*/ 148403 w 5734864"/>
              <a:gd name="connsiteY177" fmla="*/ 6253754 h 6858000"/>
              <a:gd name="connsiteX178" fmla="*/ 138880 w 5734864"/>
              <a:gd name="connsiteY178" fmla="*/ 6276449 h 6858000"/>
              <a:gd name="connsiteX179" fmla="*/ 138683 w 5734864"/>
              <a:gd name="connsiteY179" fmla="*/ 6279721 h 6858000"/>
              <a:gd name="connsiteX180" fmla="*/ 130721 w 5734864"/>
              <a:gd name="connsiteY180" fmla="*/ 6293675 h 6858000"/>
              <a:gd name="connsiteX181" fmla="*/ 120717 w 5734864"/>
              <a:gd name="connsiteY181" fmla="*/ 6313967 h 6858000"/>
              <a:gd name="connsiteX182" fmla="*/ 120841 w 5734864"/>
              <a:gd name="connsiteY182" fmla="*/ 6315437 h 6858000"/>
              <a:gd name="connsiteX183" fmla="*/ 115208 w 5734864"/>
              <a:gd name="connsiteY183" fmla="*/ 6324024 h 6858000"/>
              <a:gd name="connsiteX184" fmla="*/ 101217 w 5734864"/>
              <a:gd name="connsiteY184" fmla="*/ 6365923 h 6858000"/>
              <a:gd name="connsiteX185" fmla="*/ 74946 w 5734864"/>
              <a:gd name="connsiteY185" fmla="*/ 6556817 h 6858000"/>
              <a:gd name="connsiteX186" fmla="*/ 16001 w 5734864"/>
              <a:gd name="connsiteY186" fmla="*/ 6808678 h 6858000"/>
              <a:gd name="connsiteX187" fmla="*/ 0 w 5734864"/>
              <a:gd name="connsiteY187" fmla="*/ 6858000 h 6858000"/>
              <a:gd name="connsiteX188" fmla="*/ 5734864 w 5734864"/>
              <a:gd name="connsiteY188" fmla="*/ 685800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6695 w 5734864"/>
              <a:gd name="connsiteY13" fmla="*/ 1035077 h 6858000"/>
              <a:gd name="connsiteX14" fmla="*/ 847865 w 5734864"/>
              <a:gd name="connsiteY14" fmla="*/ 1070795 h 6858000"/>
              <a:gd name="connsiteX15" fmla="*/ 862786 w 5734864"/>
              <a:gd name="connsiteY15" fmla="*/ 1238994 h 6858000"/>
              <a:gd name="connsiteX16" fmla="*/ 859345 w 5734864"/>
              <a:gd name="connsiteY16" fmla="*/ 1380427 h 6858000"/>
              <a:gd name="connsiteX17" fmla="*/ 855172 w 5734864"/>
              <a:gd name="connsiteY17" fmla="*/ 1435262 h 6858000"/>
              <a:gd name="connsiteX18" fmla="*/ 860494 w 5734864"/>
              <a:gd name="connsiteY18" fmla="*/ 1453861 h 6858000"/>
              <a:gd name="connsiteX19" fmla="*/ 853731 w 5734864"/>
              <a:gd name="connsiteY19" fmla="*/ 1467047 h 6858000"/>
              <a:gd name="connsiteX20" fmla="*/ 845847 w 5734864"/>
              <a:gd name="connsiteY20" fmla="*/ 1502307 h 6858000"/>
              <a:gd name="connsiteX21" fmla="*/ 817613 w 5734864"/>
              <a:gd name="connsiteY21" fmla="*/ 1565166 h 6858000"/>
              <a:gd name="connsiteX22" fmla="*/ 804223 w 5734864"/>
              <a:gd name="connsiteY22" fmla="*/ 1601941 h 6858000"/>
              <a:gd name="connsiteX23" fmla="*/ 791773 w 5734864"/>
              <a:gd name="connsiteY23" fmla="*/ 1627005 h 6858000"/>
              <a:gd name="connsiteX24" fmla="*/ 774645 w 5734864"/>
              <a:gd name="connsiteY24" fmla="*/ 1699922 h 6858000"/>
              <a:gd name="connsiteX25" fmla="*/ 752343 w 5734864"/>
              <a:gd name="connsiteY25" fmla="*/ 1824604 h 6858000"/>
              <a:gd name="connsiteX26" fmla="*/ 746254 w 5734864"/>
              <a:gd name="connsiteY26" fmla="*/ 1850222 h 6858000"/>
              <a:gd name="connsiteX27" fmla="*/ 728600 w 5734864"/>
              <a:gd name="connsiteY27" fmla="*/ 1869603 h 6858000"/>
              <a:gd name="connsiteX28" fmla="*/ 724396 w 5734864"/>
              <a:gd name="connsiteY28" fmla="*/ 1883104 h 6858000"/>
              <a:gd name="connsiteX29" fmla="*/ 722165 w 5734864"/>
              <a:gd name="connsiteY29" fmla="*/ 1885924 h 6858000"/>
              <a:gd name="connsiteX30" fmla="*/ 721338 w 5734864"/>
              <a:gd name="connsiteY30" fmla="*/ 1887123 h 6858000"/>
              <a:gd name="connsiteX31" fmla="*/ 714840 w 5734864"/>
              <a:gd name="connsiteY31" fmla="*/ 1902274 h 6858000"/>
              <a:gd name="connsiteX32" fmla="*/ 722847 w 5734864"/>
              <a:gd name="connsiteY32" fmla="*/ 1929891 h 6858000"/>
              <a:gd name="connsiteX33" fmla="*/ 714660 w 5734864"/>
              <a:gd name="connsiteY33" fmla="*/ 1982709 h 6858000"/>
              <a:gd name="connsiteX34" fmla="*/ 710759 w 5734864"/>
              <a:gd name="connsiteY34" fmla="*/ 2013010 h 6858000"/>
              <a:gd name="connsiteX35" fmla="*/ 697927 w 5734864"/>
              <a:gd name="connsiteY35" fmla="*/ 2069833 h 6858000"/>
              <a:gd name="connsiteX36" fmla="*/ 693594 w 5734864"/>
              <a:gd name="connsiteY36" fmla="*/ 2103731 h 6858000"/>
              <a:gd name="connsiteX37" fmla="*/ 691109 w 5734864"/>
              <a:gd name="connsiteY37" fmla="*/ 2124027 h 6858000"/>
              <a:gd name="connsiteX38" fmla="*/ 676593 w 5734864"/>
              <a:gd name="connsiteY38" fmla="*/ 2176182 h 6858000"/>
              <a:gd name="connsiteX39" fmla="*/ 633227 w 5734864"/>
              <a:gd name="connsiteY39" fmla="*/ 2258036 h 6858000"/>
              <a:gd name="connsiteX40" fmla="*/ 625564 w 5734864"/>
              <a:gd name="connsiteY40" fmla="*/ 2284567 h 6858000"/>
              <a:gd name="connsiteX41" fmla="*/ 627074 w 5734864"/>
              <a:gd name="connsiteY41" fmla="*/ 2289605 h 6858000"/>
              <a:gd name="connsiteX42" fmla="*/ 614574 w 5734864"/>
              <a:gd name="connsiteY42" fmla="*/ 2308717 h 6858000"/>
              <a:gd name="connsiteX43" fmla="*/ 606890 w 5734864"/>
              <a:gd name="connsiteY43" fmla="*/ 2320662 h 6858000"/>
              <a:gd name="connsiteX44" fmla="*/ 605558 w 5734864"/>
              <a:gd name="connsiteY44" fmla="*/ 2327897 h 6858000"/>
              <a:gd name="connsiteX45" fmla="*/ 602202 w 5734864"/>
              <a:gd name="connsiteY45" fmla="*/ 2357749 h 6858000"/>
              <a:gd name="connsiteX46" fmla="*/ 600213 w 5734864"/>
              <a:gd name="connsiteY46" fmla="*/ 2364905 h 6858000"/>
              <a:gd name="connsiteX47" fmla="*/ 597160 w 5734864"/>
              <a:gd name="connsiteY47" fmla="*/ 2388351 h 6858000"/>
              <a:gd name="connsiteX48" fmla="*/ 597982 w 5734864"/>
              <a:gd name="connsiteY48" fmla="*/ 2402296 h 6858000"/>
              <a:gd name="connsiteX49" fmla="*/ 593150 w 5734864"/>
              <a:gd name="connsiteY49" fmla="*/ 2420015 h 6858000"/>
              <a:gd name="connsiteX50" fmla="*/ 592833 w 5734864"/>
              <a:gd name="connsiteY50" fmla="*/ 2422749 h 6858000"/>
              <a:gd name="connsiteX51" fmla="*/ 594479 w 5734864"/>
              <a:gd name="connsiteY51" fmla="*/ 2426002 h 6858000"/>
              <a:gd name="connsiteX52" fmla="*/ 591963 w 5734864"/>
              <a:gd name="connsiteY52" fmla="*/ 2431950 h 6858000"/>
              <a:gd name="connsiteX53" fmla="*/ 591544 w 5734864"/>
              <a:gd name="connsiteY53" fmla="*/ 2433897 h 6858000"/>
              <a:gd name="connsiteX54" fmla="*/ 589519 w 5734864"/>
              <a:gd name="connsiteY54" fmla="*/ 2451398 h 6858000"/>
              <a:gd name="connsiteX55" fmla="*/ 590037 w 5734864"/>
              <a:gd name="connsiteY55" fmla="*/ 2455536 h 6858000"/>
              <a:gd name="connsiteX56" fmla="*/ 588179 w 5734864"/>
              <a:gd name="connsiteY56" fmla="*/ 2462981 h 6858000"/>
              <a:gd name="connsiteX57" fmla="*/ 583434 w 5734864"/>
              <a:gd name="connsiteY57" fmla="*/ 2503991 h 6858000"/>
              <a:gd name="connsiteX58" fmla="*/ 567942 w 5734864"/>
              <a:gd name="connsiteY58" fmla="*/ 2652936 h 6858000"/>
              <a:gd name="connsiteX59" fmla="*/ 573869 w 5734864"/>
              <a:gd name="connsiteY59" fmla="*/ 2670188 h 6858000"/>
              <a:gd name="connsiteX60" fmla="*/ 575243 w 5734864"/>
              <a:gd name="connsiteY60" fmla="*/ 2688114 h 6858000"/>
              <a:gd name="connsiteX61" fmla="*/ 573824 w 5734864"/>
              <a:gd name="connsiteY61" fmla="*/ 2689856 h 6858000"/>
              <a:gd name="connsiteX62" fmla="*/ 570699 w 5734864"/>
              <a:gd name="connsiteY62" fmla="*/ 2709353 h 6858000"/>
              <a:gd name="connsiteX63" fmla="*/ 573192 w 5734864"/>
              <a:gd name="connsiteY63" fmla="*/ 2714527 h 6858000"/>
              <a:gd name="connsiteX64" fmla="*/ 572044 w 5734864"/>
              <a:gd name="connsiteY64" fmla="*/ 2728187 h 6858000"/>
              <a:gd name="connsiteX65" fmla="*/ 572465 w 5734864"/>
              <a:gd name="connsiteY65" fmla="*/ 2755863 h 6858000"/>
              <a:gd name="connsiteX66" fmla="*/ 570028 w 5734864"/>
              <a:gd name="connsiteY66" fmla="*/ 2760324 h 6858000"/>
              <a:gd name="connsiteX67" fmla="*/ 566748 w 5734864"/>
              <a:gd name="connsiteY67" fmla="*/ 2800948 h 6858000"/>
              <a:gd name="connsiteX68" fmla="*/ 565509 w 5734864"/>
              <a:gd name="connsiteY68" fmla="*/ 2801167 h 6858000"/>
              <a:gd name="connsiteX69" fmla="*/ 559367 w 5734864"/>
              <a:gd name="connsiteY69" fmla="*/ 2811129 h 6858000"/>
              <a:gd name="connsiteX70" fmla="*/ 550354 w 5734864"/>
              <a:gd name="connsiteY70" fmla="*/ 2830949 h 6858000"/>
              <a:gd name="connsiteX71" fmla="*/ 514795 w 5734864"/>
              <a:gd name="connsiteY71" fmla="*/ 2872433 h 6858000"/>
              <a:gd name="connsiteX72" fmla="*/ 509875 w 5734864"/>
              <a:gd name="connsiteY72" fmla="*/ 2923099 h 6858000"/>
              <a:gd name="connsiteX73" fmla="*/ 509577 w 5734864"/>
              <a:gd name="connsiteY73" fmla="*/ 2923197 h 6858000"/>
              <a:gd name="connsiteX74" fmla="*/ 507597 w 5734864"/>
              <a:gd name="connsiteY74" fmla="*/ 2931868 h 6858000"/>
              <a:gd name="connsiteX75" fmla="*/ 507379 w 5734864"/>
              <a:gd name="connsiteY75" fmla="*/ 2938322 h 6858000"/>
              <a:gd name="connsiteX76" fmla="*/ 504725 w 5734864"/>
              <a:gd name="connsiteY76" fmla="*/ 2954519 h 6858000"/>
              <a:gd name="connsiteX77" fmla="*/ 502018 w 5734864"/>
              <a:gd name="connsiteY77" fmla="*/ 2959643 h 6858000"/>
              <a:gd name="connsiteX78" fmla="*/ 498360 w 5734864"/>
              <a:gd name="connsiteY78" fmla="*/ 2961019 h 6858000"/>
              <a:gd name="connsiteX79" fmla="*/ 498483 w 5734864"/>
              <a:gd name="connsiteY79" fmla="*/ 2962590 h 6858000"/>
              <a:gd name="connsiteX80" fmla="*/ 484403 w 5734864"/>
              <a:gd name="connsiteY80" fmla="*/ 2990538 h 6858000"/>
              <a:gd name="connsiteX81" fmla="*/ 463075 w 5734864"/>
              <a:gd name="connsiteY81" fmla="*/ 3055956 h 6858000"/>
              <a:gd name="connsiteX82" fmla="*/ 455013 w 5734864"/>
              <a:gd name="connsiteY82" fmla="*/ 3094482 h 6858000"/>
              <a:gd name="connsiteX83" fmla="*/ 428391 w 5734864"/>
              <a:gd name="connsiteY83" fmla="*/ 3198850 h 6858000"/>
              <a:gd name="connsiteX84" fmla="*/ 401440 w 5734864"/>
              <a:gd name="connsiteY84" fmla="*/ 3307560 h 6858000"/>
              <a:gd name="connsiteX85" fmla="*/ 386076 w 5734864"/>
              <a:gd name="connsiteY85" fmla="*/ 3373943 h 6858000"/>
              <a:gd name="connsiteX86" fmla="*/ 374726 w 5734864"/>
              <a:gd name="connsiteY86" fmla="*/ 3381364 h 6858000"/>
              <a:gd name="connsiteX87" fmla="*/ 369145 w 5734864"/>
              <a:gd name="connsiteY87" fmla="*/ 3383729 h 6858000"/>
              <a:gd name="connsiteX88" fmla="*/ 364294 w 5734864"/>
              <a:gd name="connsiteY88" fmla="*/ 3414159 h 6858000"/>
              <a:gd name="connsiteX89" fmla="*/ 366450 w 5734864"/>
              <a:gd name="connsiteY89" fmla="*/ 3436925 h 6858000"/>
              <a:gd name="connsiteX90" fmla="*/ 351743 w 5734864"/>
              <a:gd name="connsiteY90" fmla="*/ 3521619 h 6858000"/>
              <a:gd name="connsiteX91" fmla="*/ 345784 w 5734864"/>
              <a:gd name="connsiteY91" fmla="*/ 3603757 h 6858000"/>
              <a:gd name="connsiteX92" fmla="*/ 344198 w 5734864"/>
              <a:gd name="connsiteY92" fmla="*/ 3652424 h 6858000"/>
              <a:gd name="connsiteX93" fmla="*/ 352450 w 5734864"/>
              <a:gd name="connsiteY93" fmla="*/ 3665222 h 6858000"/>
              <a:gd name="connsiteX94" fmla="*/ 342621 w 5734864"/>
              <a:gd name="connsiteY94" fmla="*/ 3700804 h 6858000"/>
              <a:gd name="connsiteX95" fmla="*/ 341514 w 5734864"/>
              <a:gd name="connsiteY95" fmla="*/ 3734774 h 6858000"/>
              <a:gd name="connsiteX96" fmla="*/ 340607 w 5734864"/>
              <a:gd name="connsiteY96" fmla="*/ 3785153 h 6858000"/>
              <a:gd name="connsiteX97" fmla="*/ 340707 w 5734864"/>
              <a:gd name="connsiteY97" fmla="*/ 3788177 h 6858000"/>
              <a:gd name="connsiteX98" fmla="*/ 340361 w 5734864"/>
              <a:gd name="connsiteY98" fmla="*/ 3798803 h 6858000"/>
              <a:gd name="connsiteX99" fmla="*/ 339642 w 5734864"/>
              <a:gd name="connsiteY99" fmla="*/ 3838750 h 6858000"/>
              <a:gd name="connsiteX100" fmla="*/ 360295 w 5734864"/>
              <a:gd name="connsiteY100" fmla="*/ 4015196 h 6858000"/>
              <a:gd name="connsiteX101" fmla="*/ 339043 w 5734864"/>
              <a:gd name="connsiteY101" fmla="*/ 4052778 h 6858000"/>
              <a:gd name="connsiteX102" fmla="*/ 339343 w 5734864"/>
              <a:gd name="connsiteY102" fmla="*/ 4096257 h 6858000"/>
              <a:gd name="connsiteX103" fmla="*/ 340786 w 5734864"/>
              <a:gd name="connsiteY103" fmla="*/ 4321136 h 6858000"/>
              <a:gd name="connsiteX104" fmla="*/ 343158 w 5734864"/>
              <a:gd name="connsiteY104" fmla="*/ 4429174 h 6858000"/>
              <a:gd name="connsiteX105" fmla="*/ 334599 w 5734864"/>
              <a:gd name="connsiteY105" fmla="*/ 4449938 h 6858000"/>
              <a:gd name="connsiteX106" fmla="*/ 332890 w 5734864"/>
              <a:gd name="connsiteY106" fmla="*/ 4453515 h 6858000"/>
              <a:gd name="connsiteX107" fmla="*/ 331105 w 5734864"/>
              <a:gd name="connsiteY107" fmla="*/ 4467941 h 6858000"/>
              <a:gd name="connsiteX108" fmla="*/ 324289 w 5734864"/>
              <a:gd name="connsiteY108" fmla="*/ 4471861 h 6858000"/>
              <a:gd name="connsiteX109" fmla="*/ 317079 w 5734864"/>
              <a:gd name="connsiteY109" fmla="*/ 4493468 h 6858000"/>
              <a:gd name="connsiteX110" fmla="*/ 315557 w 5734864"/>
              <a:gd name="connsiteY110" fmla="*/ 4520067 h 6858000"/>
              <a:gd name="connsiteX111" fmla="*/ 315240 w 5734864"/>
              <a:gd name="connsiteY111" fmla="*/ 4536872 h 6858000"/>
              <a:gd name="connsiteX112" fmla="*/ 316200 w 5734864"/>
              <a:gd name="connsiteY112" fmla="*/ 4538297 h 6858000"/>
              <a:gd name="connsiteX113" fmla="*/ 317507 w 5734864"/>
              <a:gd name="connsiteY113" fmla="*/ 4547582 h 6858000"/>
              <a:gd name="connsiteX114" fmla="*/ 323078 w 5734864"/>
              <a:gd name="connsiteY114" fmla="*/ 4592102 h 6858000"/>
              <a:gd name="connsiteX115" fmla="*/ 328722 w 5734864"/>
              <a:gd name="connsiteY115" fmla="*/ 4667914 h 6858000"/>
              <a:gd name="connsiteX116" fmla="*/ 335597 w 5734864"/>
              <a:gd name="connsiteY116" fmla="*/ 4695035 h 6858000"/>
              <a:gd name="connsiteX117" fmla="*/ 339485 w 5734864"/>
              <a:gd name="connsiteY117" fmla="*/ 4695979 h 6858000"/>
              <a:gd name="connsiteX118" fmla="*/ 341089 w 5734864"/>
              <a:gd name="connsiteY118" fmla="*/ 4704268 h 6858000"/>
              <a:gd name="connsiteX119" fmla="*/ 342177 w 5734864"/>
              <a:gd name="connsiteY119" fmla="*/ 4706060 h 6858000"/>
              <a:gd name="connsiteX120" fmla="*/ 347751 w 5734864"/>
              <a:gd name="connsiteY120" fmla="*/ 4716754 h 6858000"/>
              <a:gd name="connsiteX121" fmla="*/ 344125 w 5734864"/>
              <a:gd name="connsiteY121" fmla="*/ 4764669 h 6858000"/>
              <a:gd name="connsiteX122" fmla="*/ 340188 w 5734864"/>
              <a:gd name="connsiteY122" fmla="*/ 4779386 h 6858000"/>
              <a:gd name="connsiteX123" fmla="*/ 335146 w 5734864"/>
              <a:gd name="connsiteY123" fmla="*/ 4787491 h 6858000"/>
              <a:gd name="connsiteX124" fmla="*/ 319124 w 5734864"/>
              <a:gd name="connsiteY124" fmla="*/ 4843514 h 6858000"/>
              <a:gd name="connsiteX125" fmla="*/ 305956 w 5734864"/>
              <a:gd name="connsiteY125" fmla="*/ 4881505 h 6858000"/>
              <a:gd name="connsiteX126" fmla="*/ 301062 w 5734864"/>
              <a:gd name="connsiteY126" fmla="*/ 4889332 h 6858000"/>
              <a:gd name="connsiteX127" fmla="*/ 302141 w 5734864"/>
              <a:gd name="connsiteY127" fmla="*/ 4899400 h 6858000"/>
              <a:gd name="connsiteX128" fmla="*/ 304424 w 5734864"/>
              <a:gd name="connsiteY128" fmla="*/ 4902664 h 6858000"/>
              <a:gd name="connsiteX129" fmla="*/ 293123 w 5734864"/>
              <a:gd name="connsiteY129" fmla="*/ 4932769 h 6858000"/>
              <a:gd name="connsiteX130" fmla="*/ 292275 w 5734864"/>
              <a:gd name="connsiteY130" fmla="*/ 4936482 h 6858000"/>
              <a:gd name="connsiteX131" fmla="*/ 288304 w 5734864"/>
              <a:gd name="connsiteY131" fmla="*/ 4962325 h 6858000"/>
              <a:gd name="connsiteX132" fmla="*/ 287420 w 5734864"/>
              <a:gd name="connsiteY132" fmla="*/ 5042193 h 6858000"/>
              <a:gd name="connsiteX133" fmla="*/ 287020 w 5734864"/>
              <a:gd name="connsiteY133" fmla="*/ 5065655 h 6858000"/>
              <a:gd name="connsiteX134" fmla="*/ 288488 w 5734864"/>
              <a:gd name="connsiteY134" fmla="*/ 5082216 h 6858000"/>
              <a:gd name="connsiteX135" fmla="*/ 282763 w 5734864"/>
              <a:gd name="connsiteY135" fmla="*/ 5127114 h 6858000"/>
              <a:gd name="connsiteX136" fmla="*/ 269316 w 5734864"/>
              <a:gd name="connsiteY136" fmla="*/ 5202682 h 6858000"/>
              <a:gd name="connsiteX137" fmla="*/ 269174 w 5734864"/>
              <a:gd name="connsiteY137" fmla="*/ 5230835 h 6858000"/>
              <a:gd name="connsiteX138" fmla="*/ 272679 w 5734864"/>
              <a:gd name="connsiteY138" fmla="*/ 5232660 h 6858000"/>
              <a:gd name="connsiteX139" fmla="*/ 272160 w 5734864"/>
              <a:gd name="connsiteY139" fmla="*/ 5241150 h 6858000"/>
              <a:gd name="connsiteX140" fmla="*/ 272760 w 5734864"/>
              <a:gd name="connsiteY140" fmla="*/ 5243156 h 6858000"/>
              <a:gd name="connsiteX141" fmla="*/ 275462 w 5734864"/>
              <a:gd name="connsiteY141" fmla="*/ 5254919 h 6858000"/>
              <a:gd name="connsiteX142" fmla="*/ 262897 w 5734864"/>
              <a:gd name="connsiteY142" fmla="*/ 5286259 h 6858000"/>
              <a:gd name="connsiteX143" fmla="*/ 252761 w 5734864"/>
              <a:gd name="connsiteY143" fmla="*/ 5357801 h 6858000"/>
              <a:gd name="connsiteX144" fmla="*/ 242360 w 5734864"/>
              <a:gd name="connsiteY144" fmla="*/ 5460080 h 6858000"/>
              <a:gd name="connsiteX145" fmla="*/ 229880 w 5734864"/>
              <a:gd name="connsiteY145" fmla="*/ 5539714 h 6858000"/>
              <a:gd name="connsiteX146" fmla="*/ 204283 w 5734864"/>
              <a:gd name="connsiteY146" fmla="*/ 5639080 h 6858000"/>
              <a:gd name="connsiteX147" fmla="*/ 198948 w 5734864"/>
              <a:gd name="connsiteY147" fmla="*/ 5710958 h 6858000"/>
              <a:gd name="connsiteX148" fmla="*/ 192367 w 5734864"/>
              <a:gd name="connsiteY148" fmla="*/ 5719859 h 6858000"/>
              <a:gd name="connsiteX149" fmla="*/ 188035 w 5734864"/>
              <a:gd name="connsiteY149" fmla="*/ 5729935 h 6858000"/>
              <a:gd name="connsiteX150" fmla="*/ 188428 w 5734864"/>
              <a:gd name="connsiteY150" fmla="*/ 5731182 h 6858000"/>
              <a:gd name="connsiteX151" fmla="*/ 181635 w 5734864"/>
              <a:gd name="connsiteY151" fmla="*/ 5753538 h 6858000"/>
              <a:gd name="connsiteX152" fmla="*/ 169744 w 5734864"/>
              <a:gd name="connsiteY152" fmla="*/ 5796307 h 6858000"/>
              <a:gd name="connsiteX153" fmla="*/ 170351 w 5734864"/>
              <a:gd name="connsiteY153" fmla="*/ 5796644 h 6858000"/>
              <a:gd name="connsiteX154" fmla="*/ 171559 w 5734864"/>
              <a:gd name="connsiteY154" fmla="*/ 5803435 h 6858000"/>
              <a:gd name="connsiteX155" fmla="*/ 172284 w 5734864"/>
              <a:gd name="connsiteY155" fmla="*/ 5816391 h 6858000"/>
              <a:gd name="connsiteX156" fmla="*/ 182542 w 5734864"/>
              <a:gd name="connsiteY156" fmla="*/ 5846382 h 6858000"/>
              <a:gd name="connsiteX157" fmla="*/ 175877 w 5734864"/>
              <a:gd name="connsiteY157" fmla="*/ 5871336 h 6858000"/>
              <a:gd name="connsiteX158" fmla="*/ 174910 w 5734864"/>
              <a:gd name="connsiteY158" fmla="*/ 5876376 h 6858000"/>
              <a:gd name="connsiteX159" fmla="*/ 175047 w 5734864"/>
              <a:gd name="connsiteY159" fmla="*/ 5876483 h 6858000"/>
              <a:gd name="connsiteX160" fmla="*/ 174335 w 5734864"/>
              <a:gd name="connsiteY160" fmla="*/ 5881814 h 6858000"/>
              <a:gd name="connsiteX161" fmla="*/ 171273 w 5734864"/>
              <a:gd name="connsiteY161" fmla="*/ 5895339 h 6858000"/>
              <a:gd name="connsiteX162" fmla="*/ 171658 w 5734864"/>
              <a:gd name="connsiteY162" fmla="*/ 5898749 h 6858000"/>
              <a:gd name="connsiteX163" fmla="*/ 174658 w 5734864"/>
              <a:gd name="connsiteY163" fmla="*/ 5919558 h 6858000"/>
              <a:gd name="connsiteX164" fmla="*/ 169099 w 5734864"/>
              <a:gd name="connsiteY164" fmla="*/ 5984417 h 6858000"/>
              <a:gd name="connsiteX165" fmla="*/ 162007 w 5734864"/>
              <a:gd name="connsiteY165" fmla="*/ 6049043 h 6858000"/>
              <a:gd name="connsiteX166" fmla="*/ 156875 w 5734864"/>
              <a:gd name="connsiteY166" fmla="*/ 6114000 h 6858000"/>
              <a:gd name="connsiteX167" fmla="*/ 165441 w 5734864"/>
              <a:gd name="connsiteY167" fmla="*/ 6146938 h 6858000"/>
              <a:gd name="connsiteX168" fmla="*/ 165177 w 5734864"/>
              <a:gd name="connsiteY168" fmla="*/ 6150658 h 6858000"/>
              <a:gd name="connsiteX169" fmla="*/ 161772 w 5734864"/>
              <a:gd name="connsiteY169" fmla="*/ 6160011 h 6858000"/>
              <a:gd name="connsiteX170" fmla="*/ 160051 w 5734864"/>
              <a:gd name="connsiteY170" fmla="*/ 6163393 h 6858000"/>
              <a:gd name="connsiteX171" fmla="*/ 158473 w 5734864"/>
              <a:gd name="connsiteY171" fmla="*/ 6168628 h 6858000"/>
              <a:gd name="connsiteX172" fmla="*/ 158573 w 5734864"/>
              <a:gd name="connsiteY172" fmla="*/ 6168799 h 6858000"/>
              <a:gd name="connsiteX173" fmla="*/ 146463 w 5734864"/>
              <a:gd name="connsiteY173" fmla="*/ 6196671 h 6858000"/>
              <a:gd name="connsiteX174" fmla="*/ 150209 w 5734864"/>
              <a:gd name="connsiteY174" fmla="*/ 6232365 h 6858000"/>
              <a:gd name="connsiteX175" fmla="*/ 148544 w 5734864"/>
              <a:gd name="connsiteY175" fmla="*/ 6246162 h 6858000"/>
              <a:gd name="connsiteX176" fmla="*/ 148403 w 5734864"/>
              <a:gd name="connsiteY176" fmla="*/ 6253754 h 6858000"/>
              <a:gd name="connsiteX177" fmla="*/ 138880 w 5734864"/>
              <a:gd name="connsiteY177" fmla="*/ 6276449 h 6858000"/>
              <a:gd name="connsiteX178" fmla="*/ 138683 w 5734864"/>
              <a:gd name="connsiteY178" fmla="*/ 6279721 h 6858000"/>
              <a:gd name="connsiteX179" fmla="*/ 130721 w 5734864"/>
              <a:gd name="connsiteY179" fmla="*/ 6293675 h 6858000"/>
              <a:gd name="connsiteX180" fmla="*/ 120717 w 5734864"/>
              <a:gd name="connsiteY180" fmla="*/ 6313967 h 6858000"/>
              <a:gd name="connsiteX181" fmla="*/ 120841 w 5734864"/>
              <a:gd name="connsiteY181" fmla="*/ 6315437 h 6858000"/>
              <a:gd name="connsiteX182" fmla="*/ 115208 w 5734864"/>
              <a:gd name="connsiteY182" fmla="*/ 6324024 h 6858000"/>
              <a:gd name="connsiteX183" fmla="*/ 101217 w 5734864"/>
              <a:gd name="connsiteY183" fmla="*/ 6365923 h 6858000"/>
              <a:gd name="connsiteX184" fmla="*/ 74946 w 5734864"/>
              <a:gd name="connsiteY184" fmla="*/ 6556817 h 6858000"/>
              <a:gd name="connsiteX185" fmla="*/ 16001 w 5734864"/>
              <a:gd name="connsiteY185" fmla="*/ 6808678 h 6858000"/>
              <a:gd name="connsiteX186" fmla="*/ 0 w 5734864"/>
              <a:gd name="connsiteY186" fmla="*/ 6858000 h 6858000"/>
              <a:gd name="connsiteX187" fmla="*/ 5734864 w 5734864"/>
              <a:gd name="connsiteY187" fmla="*/ 6858000 h 6858000"/>
              <a:gd name="connsiteX188" fmla="*/ 5734864 w 5734864"/>
              <a:gd name="connsiteY188" fmla="*/ 0 h 6858000"/>
              <a:gd name="connsiteX0" fmla="*/ 5734864 w 5734864"/>
              <a:gd name="connsiteY0" fmla="*/ 0 h 6858000"/>
              <a:gd name="connsiteX1" fmla="*/ 771611 w 5734864"/>
              <a:gd name="connsiteY1" fmla="*/ 0 h 6858000"/>
              <a:gd name="connsiteX2" fmla="*/ 771679 w 5734864"/>
              <a:gd name="connsiteY2" fmla="*/ 49108 h 6858000"/>
              <a:gd name="connsiteX3" fmla="*/ 794248 w 5734864"/>
              <a:gd name="connsiteY3" fmla="*/ 200968 h 6858000"/>
              <a:gd name="connsiteX4" fmla="*/ 801749 w 5734864"/>
              <a:gd name="connsiteY4" fmla="*/ 414071 h 6858000"/>
              <a:gd name="connsiteX5" fmla="*/ 818548 w 5734864"/>
              <a:gd name="connsiteY5" fmla="*/ 585467 h 6858000"/>
              <a:gd name="connsiteX6" fmla="*/ 857476 w 5734864"/>
              <a:gd name="connsiteY6" fmla="*/ 800623 h 6858000"/>
              <a:gd name="connsiteX7" fmla="*/ 851083 w 5734864"/>
              <a:gd name="connsiteY7" fmla="*/ 878903 h 6858000"/>
              <a:gd name="connsiteX8" fmla="*/ 873564 w 5734864"/>
              <a:gd name="connsiteY8" fmla="*/ 943826 h 6858000"/>
              <a:gd name="connsiteX9" fmla="*/ 864705 w 5734864"/>
              <a:gd name="connsiteY9" fmla="*/ 973328 h 6858000"/>
              <a:gd name="connsiteX10" fmla="*/ 862869 w 5734864"/>
              <a:gd name="connsiteY10" fmla="*/ 978457 h 6858000"/>
              <a:gd name="connsiteX11" fmla="*/ 862233 w 5734864"/>
              <a:gd name="connsiteY11" fmla="*/ 998041 h 6858000"/>
              <a:gd name="connsiteX12" fmla="*/ 853665 w 5734864"/>
              <a:gd name="connsiteY12" fmla="*/ 1004750 h 6858000"/>
              <a:gd name="connsiteX13" fmla="*/ 847865 w 5734864"/>
              <a:gd name="connsiteY13" fmla="*/ 1070795 h 6858000"/>
              <a:gd name="connsiteX14" fmla="*/ 862786 w 5734864"/>
              <a:gd name="connsiteY14" fmla="*/ 1238994 h 6858000"/>
              <a:gd name="connsiteX15" fmla="*/ 859345 w 5734864"/>
              <a:gd name="connsiteY15" fmla="*/ 1380427 h 6858000"/>
              <a:gd name="connsiteX16" fmla="*/ 855172 w 5734864"/>
              <a:gd name="connsiteY16" fmla="*/ 1435262 h 6858000"/>
              <a:gd name="connsiteX17" fmla="*/ 860494 w 5734864"/>
              <a:gd name="connsiteY17" fmla="*/ 1453861 h 6858000"/>
              <a:gd name="connsiteX18" fmla="*/ 853731 w 5734864"/>
              <a:gd name="connsiteY18" fmla="*/ 1467047 h 6858000"/>
              <a:gd name="connsiteX19" fmla="*/ 845847 w 5734864"/>
              <a:gd name="connsiteY19" fmla="*/ 1502307 h 6858000"/>
              <a:gd name="connsiteX20" fmla="*/ 817613 w 5734864"/>
              <a:gd name="connsiteY20" fmla="*/ 1565166 h 6858000"/>
              <a:gd name="connsiteX21" fmla="*/ 804223 w 5734864"/>
              <a:gd name="connsiteY21" fmla="*/ 1601941 h 6858000"/>
              <a:gd name="connsiteX22" fmla="*/ 791773 w 5734864"/>
              <a:gd name="connsiteY22" fmla="*/ 1627005 h 6858000"/>
              <a:gd name="connsiteX23" fmla="*/ 774645 w 5734864"/>
              <a:gd name="connsiteY23" fmla="*/ 1699922 h 6858000"/>
              <a:gd name="connsiteX24" fmla="*/ 752343 w 5734864"/>
              <a:gd name="connsiteY24" fmla="*/ 1824604 h 6858000"/>
              <a:gd name="connsiteX25" fmla="*/ 746254 w 5734864"/>
              <a:gd name="connsiteY25" fmla="*/ 1850222 h 6858000"/>
              <a:gd name="connsiteX26" fmla="*/ 728600 w 5734864"/>
              <a:gd name="connsiteY26" fmla="*/ 1869603 h 6858000"/>
              <a:gd name="connsiteX27" fmla="*/ 724396 w 5734864"/>
              <a:gd name="connsiteY27" fmla="*/ 1883104 h 6858000"/>
              <a:gd name="connsiteX28" fmla="*/ 722165 w 5734864"/>
              <a:gd name="connsiteY28" fmla="*/ 1885924 h 6858000"/>
              <a:gd name="connsiteX29" fmla="*/ 721338 w 5734864"/>
              <a:gd name="connsiteY29" fmla="*/ 1887123 h 6858000"/>
              <a:gd name="connsiteX30" fmla="*/ 714840 w 5734864"/>
              <a:gd name="connsiteY30" fmla="*/ 1902274 h 6858000"/>
              <a:gd name="connsiteX31" fmla="*/ 722847 w 5734864"/>
              <a:gd name="connsiteY31" fmla="*/ 1929891 h 6858000"/>
              <a:gd name="connsiteX32" fmla="*/ 714660 w 5734864"/>
              <a:gd name="connsiteY32" fmla="*/ 1982709 h 6858000"/>
              <a:gd name="connsiteX33" fmla="*/ 710759 w 5734864"/>
              <a:gd name="connsiteY33" fmla="*/ 2013010 h 6858000"/>
              <a:gd name="connsiteX34" fmla="*/ 697927 w 5734864"/>
              <a:gd name="connsiteY34" fmla="*/ 2069833 h 6858000"/>
              <a:gd name="connsiteX35" fmla="*/ 693594 w 5734864"/>
              <a:gd name="connsiteY35" fmla="*/ 2103731 h 6858000"/>
              <a:gd name="connsiteX36" fmla="*/ 691109 w 5734864"/>
              <a:gd name="connsiteY36" fmla="*/ 2124027 h 6858000"/>
              <a:gd name="connsiteX37" fmla="*/ 676593 w 5734864"/>
              <a:gd name="connsiteY37" fmla="*/ 2176182 h 6858000"/>
              <a:gd name="connsiteX38" fmla="*/ 633227 w 5734864"/>
              <a:gd name="connsiteY38" fmla="*/ 2258036 h 6858000"/>
              <a:gd name="connsiteX39" fmla="*/ 625564 w 5734864"/>
              <a:gd name="connsiteY39" fmla="*/ 2284567 h 6858000"/>
              <a:gd name="connsiteX40" fmla="*/ 627074 w 5734864"/>
              <a:gd name="connsiteY40" fmla="*/ 2289605 h 6858000"/>
              <a:gd name="connsiteX41" fmla="*/ 614574 w 5734864"/>
              <a:gd name="connsiteY41" fmla="*/ 2308717 h 6858000"/>
              <a:gd name="connsiteX42" fmla="*/ 606890 w 5734864"/>
              <a:gd name="connsiteY42" fmla="*/ 2320662 h 6858000"/>
              <a:gd name="connsiteX43" fmla="*/ 605558 w 5734864"/>
              <a:gd name="connsiteY43" fmla="*/ 2327897 h 6858000"/>
              <a:gd name="connsiteX44" fmla="*/ 602202 w 5734864"/>
              <a:gd name="connsiteY44" fmla="*/ 2357749 h 6858000"/>
              <a:gd name="connsiteX45" fmla="*/ 600213 w 5734864"/>
              <a:gd name="connsiteY45" fmla="*/ 2364905 h 6858000"/>
              <a:gd name="connsiteX46" fmla="*/ 597160 w 5734864"/>
              <a:gd name="connsiteY46" fmla="*/ 2388351 h 6858000"/>
              <a:gd name="connsiteX47" fmla="*/ 597982 w 5734864"/>
              <a:gd name="connsiteY47" fmla="*/ 2402296 h 6858000"/>
              <a:gd name="connsiteX48" fmla="*/ 593150 w 5734864"/>
              <a:gd name="connsiteY48" fmla="*/ 2420015 h 6858000"/>
              <a:gd name="connsiteX49" fmla="*/ 592833 w 5734864"/>
              <a:gd name="connsiteY49" fmla="*/ 2422749 h 6858000"/>
              <a:gd name="connsiteX50" fmla="*/ 594479 w 5734864"/>
              <a:gd name="connsiteY50" fmla="*/ 2426002 h 6858000"/>
              <a:gd name="connsiteX51" fmla="*/ 591963 w 5734864"/>
              <a:gd name="connsiteY51" fmla="*/ 2431950 h 6858000"/>
              <a:gd name="connsiteX52" fmla="*/ 591544 w 5734864"/>
              <a:gd name="connsiteY52" fmla="*/ 2433897 h 6858000"/>
              <a:gd name="connsiteX53" fmla="*/ 589519 w 5734864"/>
              <a:gd name="connsiteY53" fmla="*/ 2451398 h 6858000"/>
              <a:gd name="connsiteX54" fmla="*/ 590037 w 5734864"/>
              <a:gd name="connsiteY54" fmla="*/ 2455536 h 6858000"/>
              <a:gd name="connsiteX55" fmla="*/ 588179 w 5734864"/>
              <a:gd name="connsiteY55" fmla="*/ 2462981 h 6858000"/>
              <a:gd name="connsiteX56" fmla="*/ 583434 w 5734864"/>
              <a:gd name="connsiteY56" fmla="*/ 2503991 h 6858000"/>
              <a:gd name="connsiteX57" fmla="*/ 567942 w 5734864"/>
              <a:gd name="connsiteY57" fmla="*/ 2652936 h 6858000"/>
              <a:gd name="connsiteX58" fmla="*/ 573869 w 5734864"/>
              <a:gd name="connsiteY58" fmla="*/ 2670188 h 6858000"/>
              <a:gd name="connsiteX59" fmla="*/ 575243 w 5734864"/>
              <a:gd name="connsiteY59" fmla="*/ 2688114 h 6858000"/>
              <a:gd name="connsiteX60" fmla="*/ 573824 w 5734864"/>
              <a:gd name="connsiteY60" fmla="*/ 2689856 h 6858000"/>
              <a:gd name="connsiteX61" fmla="*/ 570699 w 5734864"/>
              <a:gd name="connsiteY61" fmla="*/ 2709353 h 6858000"/>
              <a:gd name="connsiteX62" fmla="*/ 573192 w 5734864"/>
              <a:gd name="connsiteY62" fmla="*/ 2714527 h 6858000"/>
              <a:gd name="connsiteX63" fmla="*/ 572044 w 5734864"/>
              <a:gd name="connsiteY63" fmla="*/ 2728187 h 6858000"/>
              <a:gd name="connsiteX64" fmla="*/ 572465 w 5734864"/>
              <a:gd name="connsiteY64" fmla="*/ 2755863 h 6858000"/>
              <a:gd name="connsiteX65" fmla="*/ 570028 w 5734864"/>
              <a:gd name="connsiteY65" fmla="*/ 2760324 h 6858000"/>
              <a:gd name="connsiteX66" fmla="*/ 566748 w 5734864"/>
              <a:gd name="connsiteY66" fmla="*/ 2800948 h 6858000"/>
              <a:gd name="connsiteX67" fmla="*/ 565509 w 5734864"/>
              <a:gd name="connsiteY67" fmla="*/ 2801167 h 6858000"/>
              <a:gd name="connsiteX68" fmla="*/ 559367 w 5734864"/>
              <a:gd name="connsiteY68" fmla="*/ 2811129 h 6858000"/>
              <a:gd name="connsiteX69" fmla="*/ 550354 w 5734864"/>
              <a:gd name="connsiteY69" fmla="*/ 2830949 h 6858000"/>
              <a:gd name="connsiteX70" fmla="*/ 514795 w 5734864"/>
              <a:gd name="connsiteY70" fmla="*/ 2872433 h 6858000"/>
              <a:gd name="connsiteX71" fmla="*/ 509875 w 5734864"/>
              <a:gd name="connsiteY71" fmla="*/ 2923099 h 6858000"/>
              <a:gd name="connsiteX72" fmla="*/ 509577 w 5734864"/>
              <a:gd name="connsiteY72" fmla="*/ 2923197 h 6858000"/>
              <a:gd name="connsiteX73" fmla="*/ 507597 w 5734864"/>
              <a:gd name="connsiteY73" fmla="*/ 2931868 h 6858000"/>
              <a:gd name="connsiteX74" fmla="*/ 507379 w 5734864"/>
              <a:gd name="connsiteY74" fmla="*/ 2938322 h 6858000"/>
              <a:gd name="connsiteX75" fmla="*/ 504725 w 5734864"/>
              <a:gd name="connsiteY75" fmla="*/ 2954519 h 6858000"/>
              <a:gd name="connsiteX76" fmla="*/ 502018 w 5734864"/>
              <a:gd name="connsiteY76" fmla="*/ 2959643 h 6858000"/>
              <a:gd name="connsiteX77" fmla="*/ 498360 w 5734864"/>
              <a:gd name="connsiteY77" fmla="*/ 2961019 h 6858000"/>
              <a:gd name="connsiteX78" fmla="*/ 498483 w 5734864"/>
              <a:gd name="connsiteY78" fmla="*/ 2962590 h 6858000"/>
              <a:gd name="connsiteX79" fmla="*/ 484403 w 5734864"/>
              <a:gd name="connsiteY79" fmla="*/ 2990538 h 6858000"/>
              <a:gd name="connsiteX80" fmla="*/ 463075 w 5734864"/>
              <a:gd name="connsiteY80" fmla="*/ 3055956 h 6858000"/>
              <a:gd name="connsiteX81" fmla="*/ 455013 w 5734864"/>
              <a:gd name="connsiteY81" fmla="*/ 3094482 h 6858000"/>
              <a:gd name="connsiteX82" fmla="*/ 428391 w 5734864"/>
              <a:gd name="connsiteY82" fmla="*/ 3198850 h 6858000"/>
              <a:gd name="connsiteX83" fmla="*/ 401440 w 5734864"/>
              <a:gd name="connsiteY83" fmla="*/ 3307560 h 6858000"/>
              <a:gd name="connsiteX84" fmla="*/ 386076 w 5734864"/>
              <a:gd name="connsiteY84" fmla="*/ 3373943 h 6858000"/>
              <a:gd name="connsiteX85" fmla="*/ 374726 w 5734864"/>
              <a:gd name="connsiteY85" fmla="*/ 3381364 h 6858000"/>
              <a:gd name="connsiteX86" fmla="*/ 369145 w 5734864"/>
              <a:gd name="connsiteY86" fmla="*/ 3383729 h 6858000"/>
              <a:gd name="connsiteX87" fmla="*/ 364294 w 5734864"/>
              <a:gd name="connsiteY87" fmla="*/ 3414159 h 6858000"/>
              <a:gd name="connsiteX88" fmla="*/ 366450 w 5734864"/>
              <a:gd name="connsiteY88" fmla="*/ 3436925 h 6858000"/>
              <a:gd name="connsiteX89" fmla="*/ 351743 w 5734864"/>
              <a:gd name="connsiteY89" fmla="*/ 3521619 h 6858000"/>
              <a:gd name="connsiteX90" fmla="*/ 345784 w 5734864"/>
              <a:gd name="connsiteY90" fmla="*/ 3603757 h 6858000"/>
              <a:gd name="connsiteX91" fmla="*/ 344198 w 5734864"/>
              <a:gd name="connsiteY91" fmla="*/ 3652424 h 6858000"/>
              <a:gd name="connsiteX92" fmla="*/ 352450 w 5734864"/>
              <a:gd name="connsiteY92" fmla="*/ 3665222 h 6858000"/>
              <a:gd name="connsiteX93" fmla="*/ 342621 w 5734864"/>
              <a:gd name="connsiteY93" fmla="*/ 3700804 h 6858000"/>
              <a:gd name="connsiteX94" fmla="*/ 341514 w 5734864"/>
              <a:gd name="connsiteY94" fmla="*/ 3734774 h 6858000"/>
              <a:gd name="connsiteX95" fmla="*/ 340607 w 5734864"/>
              <a:gd name="connsiteY95" fmla="*/ 3785153 h 6858000"/>
              <a:gd name="connsiteX96" fmla="*/ 340707 w 5734864"/>
              <a:gd name="connsiteY96" fmla="*/ 3788177 h 6858000"/>
              <a:gd name="connsiteX97" fmla="*/ 340361 w 5734864"/>
              <a:gd name="connsiteY97" fmla="*/ 3798803 h 6858000"/>
              <a:gd name="connsiteX98" fmla="*/ 339642 w 5734864"/>
              <a:gd name="connsiteY98" fmla="*/ 3838750 h 6858000"/>
              <a:gd name="connsiteX99" fmla="*/ 360295 w 5734864"/>
              <a:gd name="connsiteY99" fmla="*/ 4015196 h 6858000"/>
              <a:gd name="connsiteX100" fmla="*/ 339043 w 5734864"/>
              <a:gd name="connsiteY100" fmla="*/ 4052778 h 6858000"/>
              <a:gd name="connsiteX101" fmla="*/ 339343 w 5734864"/>
              <a:gd name="connsiteY101" fmla="*/ 4096257 h 6858000"/>
              <a:gd name="connsiteX102" fmla="*/ 340786 w 5734864"/>
              <a:gd name="connsiteY102" fmla="*/ 4321136 h 6858000"/>
              <a:gd name="connsiteX103" fmla="*/ 343158 w 5734864"/>
              <a:gd name="connsiteY103" fmla="*/ 4429174 h 6858000"/>
              <a:gd name="connsiteX104" fmla="*/ 334599 w 5734864"/>
              <a:gd name="connsiteY104" fmla="*/ 4449938 h 6858000"/>
              <a:gd name="connsiteX105" fmla="*/ 332890 w 5734864"/>
              <a:gd name="connsiteY105" fmla="*/ 4453515 h 6858000"/>
              <a:gd name="connsiteX106" fmla="*/ 331105 w 5734864"/>
              <a:gd name="connsiteY106" fmla="*/ 4467941 h 6858000"/>
              <a:gd name="connsiteX107" fmla="*/ 324289 w 5734864"/>
              <a:gd name="connsiteY107" fmla="*/ 4471861 h 6858000"/>
              <a:gd name="connsiteX108" fmla="*/ 317079 w 5734864"/>
              <a:gd name="connsiteY108" fmla="*/ 4493468 h 6858000"/>
              <a:gd name="connsiteX109" fmla="*/ 315557 w 5734864"/>
              <a:gd name="connsiteY109" fmla="*/ 4520067 h 6858000"/>
              <a:gd name="connsiteX110" fmla="*/ 315240 w 5734864"/>
              <a:gd name="connsiteY110" fmla="*/ 4536872 h 6858000"/>
              <a:gd name="connsiteX111" fmla="*/ 316200 w 5734864"/>
              <a:gd name="connsiteY111" fmla="*/ 4538297 h 6858000"/>
              <a:gd name="connsiteX112" fmla="*/ 317507 w 5734864"/>
              <a:gd name="connsiteY112" fmla="*/ 4547582 h 6858000"/>
              <a:gd name="connsiteX113" fmla="*/ 323078 w 5734864"/>
              <a:gd name="connsiteY113" fmla="*/ 4592102 h 6858000"/>
              <a:gd name="connsiteX114" fmla="*/ 328722 w 5734864"/>
              <a:gd name="connsiteY114" fmla="*/ 4667914 h 6858000"/>
              <a:gd name="connsiteX115" fmla="*/ 335597 w 5734864"/>
              <a:gd name="connsiteY115" fmla="*/ 4695035 h 6858000"/>
              <a:gd name="connsiteX116" fmla="*/ 339485 w 5734864"/>
              <a:gd name="connsiteY116" fmla="*/ 4695979 h 6858000"/>
              <a:gd name="connsiteX117" fmla="*/ 341089 w 5734864"/>
              <a:gd name="connsiteY117" fmla="*/ 4704268 h 6858000"/>
              <a:gd name="connsiteX118" fmla="*/ 342177 w 5734864"/>
              <a:gd name="connsiteY118" fmla="*/ 4706060 h 6858000"/>
              <a:gd name="connsiteX119" fmla="*/ 347751 w 5734864"/>
              <a:gd name="connsiteY119" fmla="*/ 4716754 h 6858000"/>
              <a:gd name="connsiteX120" fmla="*/ 344125 w 5734864"/>
              <a:gd name="connsiteY120" fmla="*/ 4764669 h 6858000"/>
              <a:gd name="connsiteX121" fmla="*/ 340188 w 5734864"/>
              <a:gd name="connsiteY121" fmla="*/ 4779386 h 6858000"/>
              <a:gd name="connsiteX122" fmla="*/ 335146 w 5734864"/>
              <a:gd name="connsiteY122" fmla="*/ 4787491 h 6858000"/>
              <a:gd name="connsiteX123" fmla="*/ 319124 w 5734864"/>
              <a:gd name="connsiteY123" fmla="*/ 4843514 h 6858000"/>
              <a:gd name="connsiteX124" fmla="*/ 305956 w 5734864"/>
              <a:gd name="connsiteY124" fmla="*/ 4881505 h 6858000"/>
              <a:gd name="connsiteX125" fmla="*/ 301062 w 5734864"/>
              <a:gd name="connsiteY125" fmla="*/ 4889332 h 6858000"/>
              <a:gd name="connsiteX126" fmla="*/ 302141 w 5734864"/>
              <a:gd name="connsiteY126" fmla="*/ 4899400 h 6858000"/>
              <a:gd name="connsiteX127" fmla="*/ 304424 w 5734864"/>
              <a:gd name="connsiteY127" fmla="*/ 4902664 h 6858000"/>
              <a:gd name="connsiteX128" fmla="*/ 293123 w 5734864"/>
              <a:gd name="connsiteY128" fmla="*/ 4932769 h 6858000"/>
              <a:gd name="connsiteX129" fmla="*/ 292275 w 5734864"/>
              <a:gd name="connsiteY129" fmla="*/ 4936482 h 6858000"/>
              <a:gd name="connsiteX130" fmla="*/ 288304 w 5734864"/>
              <a:gd name="connsiteY130" fmla="*/ 4962325 h 6858000"/>
              <a:gd name="connsiteX131" fmla="*/ 287420 w 5734864"/>
              <a:gd name="connsiteY131" fmla="*/ 5042193 h 6858000"/>
              <a:gd name="connsiteX132" fmla="*/ 287020 w 5734864"/>
              <a:gd name="connsiteY132" fmla="*/ 5065655 h 6858000"/>
              <a:gd name="connsiteX133" fmla="*/ 288488 w 5734864"/>
              <a:gd name="connsiteY133" fmla="*/ 5082216 h 6858000"/>
              <a:gd name="connsiteX134" fmla="*/ 282763 w 5734864"/>
              <a:gd name="connsiteY134" fmla="*/ 5127114 h 6858000"/>
              <a:gd name="connsiteX135" fmla="*/ 269316 w 5734864"/>
              <a:gd name="connsiteY135" fmla="*/ 5202682 h 6858000"/>
              <a:gd name="connsiteX136" fmla="*/ 269174 w 5734864"/>
              <a:gd name="connsiteY136" fmla="*/ 5230835 h 6858000"/>
              <a:gd name="connsiteX137" fmla="*/ 272679 w 5734864"/>
              <a:gd name="connsiteY137" fmla="*/ 5232660 h 6858000"/>
              <a:gd name="connsiteX138" fmla="*/ 272160 w 5734864"/>
              <a:gd name="connsiteY138" fmla="*/ 5241150 h 6858000"/>
              <a:gd name="connsiteX139" fmla="*/ 272760 w 5734864"/>
              <a:gd name="connsiteY139" fmla="*/ 5243156 h 6858000"/>
              <a:gd name="connsiteX140" fmla="*/ 275462 w 5734864"/>
              <a:gd name="connsiteY140" fmla="*/ 5254919 h 6858000"/>
              <a:gd name="connsiteX141" fmla="*/ 262897 w 5734864"/>
              <a:gd name="connsiteY141" fmla="*/ 5286259 h 6858000"/>
              <a:gd name="connsiteX142" fmla="*/ 252761 w 5734864"/>
              <a:gd name="connsiteY142" fmla="*/ 5357801 h 6858000"/>
              <a:gd name="connsiteX143" fmla="*/ 242360 w 5734864"/>
              <a:gd name="connsiteY143" fmla="*/ 5460080 h 6858000"/>
              <a:gd name="connsiteX144" fmla="*/ 229880 w 5734864"/>
              <a:gd name="connsiteY144" fmla="*/ 5539714 h 6858000"/>
              <a:gd name="connsiteX145" fmla="*/ 204283 w 5734864"/>
              <a:gd name="connsiteY145" fmla="*/ 5639080 h 6858000"/>
              <a:gd name="connsiteX146" fmla="*/ 198948 w 5734864"/>
              <a:gd name="connsiteY146" fmla="*/ 5710958 h 6858000"/>
              <a:gd name="connsiteX147" fmla="*/ 192367 w 5734864"/>
              <a:gd name="connsiteY147" fmla="*/ 5719859 h 6858000"/>
              <a:gd name="connsiteX148" fmla="*/ 188035 w 5734864"/>
              <a:gd name="connsiteY148" fmla="*/ 5729935 h 6858000"/>
              <a:gd name="connsiteX149" fmla="*/ 188428 w 5734864"/>
              <a:gd name="connsiteY149" fmla="*/ 5731182 h 6858000"/>
              <a:gd name="connsiteX150" fmla="*/ 181635 w 5734864"/>
              <a:gd name="connsiteY150" fmla="*/ 5753538 h 6858000"/>
              <a:gd name="connsiteX151" fmla="*/ 169744 w 5734864"/>
              <a:gd name="connsiteY151" fmla="*/ 5796307 h 6858000"/>
              <a:gd name="connsiteX152" fmla="*/ 170351 w 5734864"/>
              <a:gd name="connsiteY152" fmla="*/ 5796644 h 6858000"/>
              <a:gd name="connsiteX153" fmla="*/ 171559 w 5734864"/>
              <a:gd name="connsiteY153" fmla="*/ 5803435 h 6858000"/>
              <a:gd name="connsiteX154" fmla="*/ 172284 w 5734864"/>
              <a:gd name="connsiteY154" fmla="*/ 5816391 h 6858000"/>
              <a:gd name="connsiteX155" fmla="*/ 182542 w 5734864"/>
              <a:gd name="connsiteY155" fmla="*/ 5846382 h 6858000"/>
              <a:gd name="connsiteX156" fmla="*/ 175877 w 5734864"/>
              <a:gd name="connsiteY156" fmla="*/ 5871336 h 6858000"/>
              <a:gd name="connsiteX157" fmla="*/ 174910 w 5734864"/>
              <a:gd name="connsiteY157" fmla="*/ 5876376 h 6858000"/>
              <a:gd name="connsiteX158" fmla="*/ 175047 w 5734864"/>
              <a:gd name="connsiteY158" fmla="*/ 5876483 h 6858000"/>
              <a:gd name="connsiteX159" fmla="*/ 174335 w 5734864"/>
              <a:gd name="connsiteY159" fmla="*/ 5881814 h 6858000"/>
              <a:gd name="connsiteX160" fmla="*/ 171273 w 5734864"/>
              <a:gd name="connsiteY160" fmla="*/ 5895339 h 6858000"/>
              <a:gd name="connsiteX161" fmla="*/ 171658 w 5734864"/>
              <a:gd name="connsiteY161" fmla="*/ 5898749 h 6858000"/>
              <a:gd name="connsiteX162" fmla="*/ 174658 w 5734864"/>
              <a:gd name="connsiteY162" fmla="*/ 5919558 h 6858000"/>
              <a:gd name="connsiteX163" fmla="*/ 169099 w 5734864"/>
              <a:gd name="connsiteY163" fmla="*/ 5984417 h 6858000"/>
              <a:gd name="connsiteX164" fmla="*/ 162007 w 5734864"/>
              <a:gd name="connsiteY164" fmla="*/ 6049043 h 6858000"/>
              <a:gd name="connsiteX165" fmla="*/ 156875 w 5734864"/>
              <a:gd name="connsiteY165" fmla="*/ 6114000 h 6858000"/>
              <a:gd name="connsiteX166" fmla="*/ 165441 w 5734864"/>
              <a:gd name="connsiteY166" fmla="*/ 6146938 h 6858000"/>
              <a:gd name="connsiteX167" fmla="*/ 165177 w 5734864"/>
              <a:gd name="connsiteY167" fmla="*/ 6150658 h 6858000"/>
              <a:gd name="connsiteX168" fmla="*/ 161772 w 5734864"/>
              <a:gd name="connsiteY168" fmla="*/ 6160011 h 6858000"/>
              <a:gd name="connsiteX169" fmla="*/ 160051 w 5734864"/>
              <a:gd name="connsiteY169" fmla="*/ 6163393 h 6858000"/>
              <a:gd name="connsiteX170" fmla="*/ 158473 w 5734864"/>
              <a:gd name="connsiteY170" fmla="*/ 6168628 h 6858000"/>
              <a:gd name="connsiteX171" fmla="*/ 158573 w 5734864"/>
              <a:gd name="connsiteY171" fmla="*/ 6168799 h 6858000"/>
              <a:gd name="connsiteX172" fmla="*/ 146463 w 5734864"/>
              <a:gd name="connsiteY172" fmla="*/ 6196671 h 6858000"/>
              <a:gd name="connsiteX173" fmla="*/ 150209 w 5734864"/>
              <a:gd name="connsiteY173" fmla="*/ 6232365 h 6858000"/>
              <a:gd name="connsiteX174" fmla="*/ 148544 w 5734864"/>
              <a:gd name="connsiteY174" fmla="*/ 6246162 h 6858000"/>
              <a:gd name="connsiteX175" fmla="*/ 148403 w 5734864"/>
              <a:gd name="connsiteY175" fmla="*/ 6253754 h 6858000"/>
              <a:gd name="connsiteX176" fmla="*/ 138880 w 5734864"/>
              <a:gd name="connsiteY176" fmla="*/ 6276449 h 6858000"/>
              <a:gd name="connsiteX177" fmla="*/ 138683 w 5734864"/>
              <a:gd name="connsiteY177" fmla="*/ 6279721 h 6858000"/>
              <a:gd name="connsiteX178" fmla="*/ 130721 w 5734864"/>
              <a:gd name="connsiteY178" fmla="*/ 6293675 h 6858000"/>
              <a:gd name="connsiteX179" fmla="*/ 120717 w 5734864"/>
              <a:gd name="connsiteY179" fmla="*/ 6313967 h 6858000"/>
              <a:gd name="connsiteX180" fmla="*/ 120841 w 5734864"/>
              <a:gd name="connsiteY180" fmla="*/ 6315437 h 6858000"/>
              <a:gd name="connsiteX181" fmla="*/ 115208 w 5734864"/>
              <a:gd name="connsiteY181" fmla="*/ 6324024 h 6858000"/>
              <a:gd name="connsiteX182" fmla="*/ 101217 w 5734864"/>
              <a:gd name="connsiteY182" fmla="*/ 6365923 h 6858000"/>
              <a:gd name="connsiteX183" fmla="*/ 74946 w 5734864"/>
              <a:gd name="connsiteY183" fmla="*/ 6556817 h 6858000"/>
              <a:gd name="connsiteX184" fmla="*/ 16001 w 5734864"/>
              <a:gd name="connsiteY184" fmla="*/ 6808678 h 6858000"/>
              <a:gd name="connsiteX185" fmla="*/ 0 w 5734864"/>
              <a:gd name="connsiteY185" fmla="*/ 6858000 h 6858000"/>
              <a:gd name="connsiteX186" fmla="*/ 5734864 w 5734864"/>
              <a:gd name="connsiteY186" fmla="*/ 6858000 h 6858000"/>
              <a:gd name="connsiteX187" fmla="*/ 5734864 w 5734864"/>
              <a:gd name="connsiteY18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Lst>
            <a:rect l="l" t="t" r="r" b="b"/>
            <a:pathLst>
              <a:path w="5734864" h="6858000">
                <a:moveTo>
                  <a:pt x="5734864" y="0"/>
                </a:moveTo>
                <a:lnTo>
                  <a:pt x="771611" y="0"/>
                </a:lnTo>
                <a:cubicBezTo>
                  <a:pt x="771634" y="16369"/>
                  <a:pt x="771656" y="32739"/>
                  <a:pt x="771679" y="49108"/>
                </a:cubicBezTo>
                <a:cubicBezTo>
                  <a:pt x="775201" y="55622"/>
                  <a:pt x="788724" y="196721"/>
                  <a:pt x="794248" y="200968"/>
                </a:cubicBezTo>
                <a:lnTo>
                  <a:pt x="801749" y="414071"/>
                </a:lnTo>
                <a:cubicBezTo>
                  <a:pt x="807329" y="440933"/>
                  <a:pt x="835107" y="598697"/>
                  <a:pt x="818548" y="585467"/>
                </a:cubicBezTo>
                <a:cubicBezTo>
                  <a:pt x="856197" y="664140"/>
                  <a:pt x="837895" y="708473"/>
                  <a:pt x="857476" y="800623"/>
                </a:cubicBezTo>
                <a:cubicBezTo>
                  <a:pt x="822401" y="857344"/>
                  <a:pt x="855723" y="824571"/>
                  <a:pt x="851083" y="878903"/>
                </a:cubicBezTo>
                <a:cubicBezTo>
                  <a:pt x="884811" y="859448"/>
                  <a:pt x="834648" y="946397"/>
                  <a:pt x="873564" y="943826"/>
                </a:cubicBezTo>
                <a:cubicBezTo>
                  <a:pt x="871487" y="953795"/>
                  <a:pt x="868248" y="963533"/>
                  <a:pt x="864705" y="973328"/>
                </a:cubicBezTo>
                <a:lnTo>
                  <a:pt x="862869" y="978457"/>
                </a:lnTo>
                <a:lnTo>
                  <a:pt x="862233" y="998041"/>
                </a:lnTo>
                <a:lnTo>
                  <a:pt x="853665" y="1004750"/>
                </a:lnTo>
                <a:lnTo>
                  <a:pt x="847865" y="1070795"/>
                </a:lnTo>
                <a:cubicBezTo>
                  <a:pt x="870234" y="1110486"/>
                  <a:pt x="833172" y="1190441"/>
                  <a:pt x="862786" y="1238994"/>
                </a:cubicBezTo>
                <a:cubicBezTo>
                  <a:pt x="864699" y="1290599"/>
                  <a:pt x="860615" y="1347716"/>
                  <a:pt x="859345" y="1380427"/>
                </a:cubicBezTo>
                <a:cubicBezTo>
                  <a:pt x="845703" y="1396391"/>
                  <a:pt x="873184" y="1435525"/>
                  <a:pt x="855172" y="1435262"/>
                </a:cubicBezTo>
                <a:lnTo>
                  <a:pt x="860494" y="1453861"/>
                </a:lnTo>
                <a:lnTo>
                  <a:pt x="853731" y="1467047"/>
                </a:lnTo>
                <a:cubicBezTo>
                  <a:pt x="846549" y="1480528"/>
                  <a:pt x="841728" y="1491093"/>
                  <a:pt x="845847" y="1502307"/>
                </a:cubicBezTo>
                <a:lnTo>
                  <a:pt x="817613" y="1565166"/>
                </a:lnTo>
                <a:cubicBezTo>
                  <a:pt x="805468" y="1557258"/>
                  <a:pt x="816534" y="1596564"/>
                  <a:pt x="804223" y="1601941"/>
                </a:cubicBezTo>
                <a:cubicBezTo>
                  <a:pt x="794287" y="1604654"/>
                  <a:pt x="795328" y="1617209"/>
                  <a:pt x="791773" y="1627005"/>
                </a:cubicBezTo>
                <a:cubicBezTo>
                  <a:pt x="781684" y="1634393"/>
                  <a:pt x="772978" y="1683187"/>
                  <a:pt x="774645" y="1699922"/>
                </a:cubicBezTo>
                <a:cubicBezTo>
                  <a:pt x="785341" y="1746767"/>
                  <a:pt x="744845" y="1787099"/>
                  <a:pt x="752343" y="1824604"/>
                </a:cubicBezTo>
                <a:cubicBezTo>
                  <a:pt x="751502" y="1834578"/>
                  <a:pt x="749297" y="1842929"/>
                  <a:pt x="746254" y="1850222"/>
                </a:cubicBezTo>
                <a:lnTo>
                  <a:pt x="728600" y="1869603"/>
                </a:lnTo>
                <a:lnTo>
                  <a:pt x="724396" y="1883104"/>
                </a:lnTo>
                <a:lnTo>
                  <a:pt x="722165" y="1885924"/>
                </a:lnTo>
                <a:lnTo>
                  <a:pt x="721338" y="1887123"/>
                </a:lnTo>
                <a:lnTo>
                  <a:pt x="714840" y="1902274"/>
                </a:lnTo>
                <a:lnTo>
                  <a:pt x="722847" y="1929891"/>
                </a:lnTo>
                <a:lnTo>
                  <a:pt x="714660" y="1982709"/>
                </a:lnTo>
                <a:cubicBezTo>
                  <a:pt x="727725" y="2006201"/>
                  <a:pt x="714739" y="1997091"/>
                  <a:pt x="710759" y="2013010"/>
                </a:cubicBezTo>
                <a:cubicBezTo>
                  <a:pt x="707970" y="2027531"/>
                  <a:pt x="700788" y="2054714"/>
                  <a:pt x="697927" y="2069833"/>
                </a:cubicBezTo>
                <a:cubicBezTo>
                  <a:pt x="685211" y="2080229"/>
                  <a:pt x="698762" y="2088241"/>
                  <a:pt x="693594" y="2103731"/>
                </a:cubicBezTo>
                <a:cubicBezTo>
                  <a:pt x="688481" y="2110649"/>
                  <a:pt x="687183" y="2115973"/>
                  <a:pt x="691109" y="2124027"/>
                </a:cubicBezTo>
                <a:cubicBezTo>
                  <a:pt x="666413" y="2155740"/>
                  <a:pt x="688031" y="2144874"/>
                  <a:pt x="676593" y="2176182"/>
                </a:cubicBezTo>
                <a:cubicBezTo>
                  <a:pt x="665190" y="2202944"/>
                  <a:pt x="656416" y="2233857"/>
                  <a:pt x="633227" y="2258036"/>
                </a:cubicBezTo>
                <a:cubicBezTo>
                  <a:pt x="626930" y="2262191"/>
                  <a:pt x="623498" y="2274069"/>
                  <a:pt x="625564" y="2284567"/>
                </a:cubicBezTo>
                <a:cubicBezTo>
                  <a:pt x="625918" y="2286374"/>
                  <a:pt x="626427" y="2288071"/>
                  <a:pt x="627074" y="2289605"/>
                </a:cubicBezTo>
                <a:cubicBezTo>
                  <a:pt x="619029" y="2296628"/>
                  <a:pt x="616453" y="2303188"/>
                  <a:pt x="614574" y="2308717"/>
                </a:cubicBezTo>
                <a:lnTo>
                  <a:pt x="606890" y="2320662"/>
                </a:lnTo>
                <a:lnTo>
                  <a:pt x="605558" y="2327897"/>
                </a:lnTo>
                <a:lnTo>
                  <a:pt x="602202" y="2357749"/>
                </a:lnTo>
                <a:lnTo>
                  <a:pt x="600213" y="2364905"/>
                </a:lnTo>
                <a:lnTo>
                  <a:pt x="597160" y="2388351"/>
                </a:lnTo>
                <a:lnTo>
                  <a:pt x="597982" y="2402296"/>
                </a:lnTo>
                <a:lnTo>
                  <a:pt x="593150" y="2420015"/>
                </a:lnTo>
                <a:cubicBezTo>
                  <a:pt x="593044" y="2420926"/>
                  <a:pt x="592939" y="2421838"/>
                  <a:pt x="592833" y="2422749"/>
                </a:cubicBezTo>
                <a:lnTo>
                  <a:pt x="594479" y="2426002"/>
                </a:lnTo>
                <a:cubicBezTo>
                  <a:pt x="594168" y="2427683"/>
                  <a:pt x="593118" y="2429721"/>
                  <a:pt x="591963" y="2431950"/>
                </a:cubicBezTo>
                <a:cubicBezTo>
                  <a:pt x="591823" y="2432599"/>
                  <a:pt x="591684" y="2433248"/>
                  <a:pt x="591544" y="2433897"/>
                </a:cubicBezTo>
                <a:lnTo>
                  <a:pt x="589519" y="2451398"/>
                </a:lnTo>
                <a:cubicBezTo>
                  <a:pt x="589692" y="2452777"/>
                  <a:pt x="589864" y="2454157"/>
                  <a:pt x="590037" y="2455536"/>
                </a:cubicBezTo>
                <a:lnTo>
                  <a:pt x="588179" y="2462981"/>
                </a:lnTo>
                <a:lnTo>
                  <a:pt x="583434" y="2503991"/>
                </a:lnTo>
                <a:cubicBezTo>
                  <a:pt x="576530" y="2566058"/>
                  <a:pt x="570433" y="2625224"/>
                  <a:pt x="567942" y="2652936"/>
                </a:cubicBezTo>
                <a:cubicBezTo>
                  <a:pt x="570864" y="2658290"/>
                  <a:pt x="572739" y="2664095"/>
                  <a:pt x="573869" y="2670188"/>
                </a:cubicBezTo>
                <a:lnTo>
                  <a:pt x="575243" y="2688114"/>
                </a:lnTo>
                <a:lnTo>
                  <a:pt x="573824" y="2689856"/>
                </a:lnTo>
                <a:cubicBezTo>
                  <a:pt x="569972" y="2698471"/>
                  <a:pt x="569572" y="2704494"/>
                  <a:pt x="570699" y="2709353"/>
                </a:cubicBezTo>
                <a:lnTo>
                  <a:pt x="573192" y="2714527"/>
                </a:lnTo>
                <a:cubicBezTo>
                  <a:pt x="572809" y="2719080"/>
                  <a:pt x="572427" y="2723634"/>
                  <a:pt x="572044" y="2728187"/>
                </a:cubicBezTo>
                <a:cubicBezTo>
                  <a:pt x="572184" y="2737412"/>
                  <a:pt x="572325" y="2746638"/>
                  <a:pt x="572465" y="2755863"/>
                </a:cubicBezTo>
                <a:lnTo>
                  <a:pt x="570028" y="2760324"/>
                </a:lnTo>
                <a:lnTo>
                  <a:pt x="566748" y="2800948"/>
                </a:lnTo>
                <a:lnTo>
                  <a:pt x="565509" y="2801167"/>
                </a:lnTo>
                <a:cubicBezTo>
                  <a:pt x="562655" y="2802587"/>
                  <a:pt x="560408" y="2805381"/>
                  <a:pt x="559367" y="2811129"/>
                </a:cubicBezTo>
                <a:cubicBezTo>
                  <a:pt x="543471" y="2797318"/>
                  <a:pt x="552020" y="2812773"/>
                  <a:pt x="550354" y="2830949"/>
                </a:cubicBezTo>
                <a:cubicBezTo>
                  <a:pt x="525292" y="2813553"/>
                  <a:pt x="531129" y="2868192"/>
                  <a:pt x="514795" y="2872433"/>
                </a:cubicBezTo>
                <a:lnTo>
                  <a:pt x="509875" y="2923099"/>
                </a:lnTo>
                <a:lnTo>
                  <a:pt x="509577" y="2923197"/>
                </a:lnTo>
                <a:cubicBezTo>
                  <a:pt x="508704" y="2924865"/>
                  <a:pt x="508038" y="2927556"/>
                  <a:pt x="507597" y="2931868"/>
                </a:cubicBezTo>
                <a:cubicBezTo>
                  <a:pt x="507524" y="2934019"/>
                  <a:pt x="507452" y="2936171"/>
                  <a:pt x="507379" y="2938322"/>
                </a:cubicBezTo>
                <a:lnTo>
                  <a:pt x="504725" y="2954519"/>
                </a:lnTo>
                <a:lnTo>
                  <a:pt x="502018" y="2959643"/>
                </a:lnTo>
                <a:lnTo>
                  <a:pt x="498360" y="2961019"/>
                </a:lnTo>
                <a:lnTo>
                  <a:pt x="498483" y="2962590"/>
                </a:lnTo>
                <a:cubicBezTo>
                  <a:pt x="502388" y="2975027"/>
                  <a:pt x="510202" y="2980016"/>
                  <a:pt x="484403" y="2990538"/>
                </a:cubicBezTo>
                <a:cubicBezTo>
                  <a:pt x="489425" y="3018352"/>
                  <a:pt x="474337" y="3021029"/>
                  <a:pt x="463075" y="3055956"/>
                </a:cubicBezTo>
                <a:cubicBezTo>
                  <a:pt x="469487" y="3072485"/>
                  <a:pt x="464165" y="3083955"/>
                  <a:pt x="455013" y="3094482"/>
                </a:cubicBezTo>
                <a:cubicBezTo>
                  <a:pt x="453131" y="3130054"/>
                  <a:pt x="437643" y="3160106"/>
                  <a:pt x="428391" y="3198850"/>
                </a:cubicBezTo>
                <a:lnTo>
                  <a:pt x="401440" y="3307560"/>
                </a:lnTo>
                <a:lnTo>
                  <a:pt x="386076" y="3373943"/>
                </a:lnTo>
                <a:cubicBezTo>
                  <a:pt x="386236" y="3376061"/>
                  <a:pt x="380537" y="3378856"/>
                  <a:pt x="374726" y="3381364"/>
                </a:cubicBezTo>
                <a:lnTo>
                  <a:pt x="369145" y="3383729"/>
                </a:lnTo>
                <a:lnTo>
                  <a:pt x="364294" y="3414159"/>
                </a:lnTo>
                <a:lnTo>
                  <a:pt x="366450" y="3436925"/>
                </a:lnTo>
                <a:lnTo>
                  <a:pt x="351743" y="3521619"/>
                </a:lnTo>
                <a:lnTo>
                  <a:pt x="345784" y="3603757"/>
                </a:lnTo>
                <a:cubicBezTo>
                  <a:pt x="345255" y="3619979"/>
                  <a:pt x="344727" y="3636202"/>
                  <a:pt x="344198" y="3652424"/>
                </a:cubicBezTo>
                <a:lnTo>
                  <a:pt x="352450" y="3665222"/>
                </a:lnTo>
                <a:lnTo>
                  <a:pt x="342621" y="3700804"/>
                </a:lnTo>
                <a:lnTo>
                  <a:pt x="341514" y="3734774"/>
                </a:lnTo>
                <a:cubicBezTo>
                  <a:pt x="341212" y="3751567"/>
                  <a:pt x="340909" y="3768360"/>
                  <a:pt x="340607" y="3785153"/>
                </a:cubicBezTo>
                <a:cubicBezTo>
                  <a:pt x="340640" y="3786161"/>
                  <a:pt x="340674" y="3787169"/>
                  <a:pt x="340707" y="3788177"/>
                </a:cubicBezTo>
                <a:cubicBezTo>
                  <a:pt x="340592" y="3791719"/>
                  <a:pt x="340476" y="3795261"/>
                  <a:pt x="340361" y="3798803"/>
                </a:cubicBezTo>
                <a:cubicBezTo>
                  <a:pt x="340121" y="3812119"/>
                  <a:pt x="339882" y="3825434"/>
                  <a:pt x="339642" y="3838750"/>
                </a:cubicBezTo>
                <a:cubicBezTo>
                  <a:pt x="337363" y="3949044"/>
                  <a:pt x="361794" y="3960437"/>
                  <a:pt x="360295" y="4015196"/>
                </a:cubicBezTo>
                <a:lnTo>
                  <a:pt x="339043" y="4052778"/>
                </a:lnTo>
                <a:lnTo>
                  <a:pt x="339343" y="4096257"/>
                </a:lnTo>
                <a:cubicBezTo>
                  <a:pt x="362058" y="4159145"/>
                  <a:pt x="332404" y="4250479"/>
                  <a:pt x="340786" y="4321136"/>
                </a:cubicBezTo>
                <a:cubicBezTo>
                  <a:pt x="341421" y="4376624"/>
                  <a:pt x="344189" y="4407708"/>
                  <a:pt x="343158" y="4429174"/>
                </a:cubicBezTo>
                <a:cubicBezTo>
                  <a:pt x="340948" y="4436304"/>
                  <a:pt x="337887" y="4443121"/>
                  <a:pt x="334599" y="4449938"/>
                </a:cubicBezTo>
                <a:lnTo>
                  <a:pt x="332890" y="4453515"/>
                </a:lnTo>
                <a:lnTo>
                  <a:pt x="331105" y="4467941"/>
                </a:lnTo>
                <a:lnTo>
                  <a:pt x="324289" y="4471861"/>
                </a:lnTo>
                <a:lnTo>
                  <a:pt x="317079" y="4493468"/>
                </a:lnTo>
                <a:cubicBezTo>
                  <a:pt x="315353" y="4501584"/>
                  <a:pt x="314639" y="4510343"/>
                  <a:pt x="315557" y="4520067"/>
                </a:cubicBezTo>
                <a:cubicBezTo>
                  <a:pt x="315451" y="4525669"/>
                  <a:pt x="315346" y="4531270"/>
                  <a:pt x="315240" y="4536872"/>
                </a:cubicBezTo>
                <a:lnTo>
                  <a:pt x="316200" y="4538297"/>
                </a:lnTo>
                <a:cubicBezTo>
                  <a:pt x="316738" y="4541182"/>
                  <a:pt x="316785" y="4544563"/>
                  <a:pt x="317507" y="4547582"/>
                </a:cubicBezTo>
                <a:cubicBezTo>
                  <a:pt x="322716" y="4552468"/>
                  <a:pt x="324912" y="4582137"/>
                  <a:pt x="323078" y="4592102"/>
                </a:cubicBezTo>
                <a:cubicBezTo>
                  <a:pt x="314597" y="4619728"/>
                  <a:pt x="334923" y="4645745"/>
                  <a:pt x="328722" y="4667914"/>
                </a:cubicBezTo>
                <a:cubicBezTo>
                  <a:pt x="330810" y="4685069"/>
                  <a:pt x="333803" y="4690356"/>
                  <a:pt x="335597" y="4695035"/>
                </a:cubicBezTo>
                <a:lnTo>
                  <a:pt x="339485" y="4695979"/>
                </a:lnTo>
                <a:lnTo>
                  <a:pt x="341089" y="4704268"/>
                </a:lnTo>
                <a:lnTo>
                  <a:pt x="342177" y="4706060"/>
                </a:lnTo>
                <a:cubicBezTo>
                  <a:pt x="344268" y="4709474"/>
                  <a:pt x="346234" y="4712931"/>
                  <a:pt x="347751" y="4716754"/>
                </a:cubicBezTo>
                <a:lnTo>
                  <a:pt x="344125" y="4764669"/>
                </a:lnTo>
                <a:lnTo>
                  <a:pt x="340188" y="4779386"/>
                </a:lnTo>
                <a:lnTo>
                  <a:pt x="335146" y="4787491"/>
                </a:lnTo>
                <a:lnTo>
                  <a:pt x="319124" y="4843514"/>
                </a:lnTo>
                <a:lnTo>
                  <a:pt x="305956" y="4881505"/>
                </a:lnTo>
                <a:lnTo>
                  <a:pt x="301062" y="4889332"/>
                </a:lnTo>
                <a:lnTo>
                  <a:pt x="302141" y="4899400"/>
                </a:lnTo>
                <a:cubicBezTo>
                  <a:pt x="302767" y="4900706"/>
                  <a:pt x="303536" y="4901803"/>
                  <a:pt x="304424" y="4902664"/>
                </a:cubicBezTo>
                <a:lnTo>
                  <a:pt x="293123" y="4932769"/>
                </a:lnTo>
                <a:lnTo>
                  <a:pt x="292275" y="4936482"/>
                </a:lnTo>
                <a:lnTo>
                  <a:pt x="288304" y="4962325"/>
                </a:lnTo>
                <a:cubicBezTo>
                  <a:pt x="288009" y="4988948"/>
                  <a:pt x="287715" y="5015570"/>
                  <a:pt x="287420" y="5042193"/>
                </a:cubicBezTo>
                <a:cubicBezTo>
                  <a:pt x="295373" y="5039737"/>
                  <a:pt x="281659" y="5060438"/>
                  <a:pt x="287020" y="5065655"/>
                </a:cubicBezTo>
                <a:cubicBezTo>
                  <a:pt x="291675" y="5068928"/>
                  <a:pt x="288601" y="5075970"/>
                  <a:pt x="288488" y="5082216"/>
                </a:cubicBezTo>
                <a:cubicBezTo>
                  <a:pt x="292282" y="5088207"/>
                  <a:pt x="287008" y="5117775"/>
                  <a:pt x="282763" y="5127114"/>
                </a:cubicBezTo>
                <a:cubicBezTo>
                  <a:pt x="267723" y="5152218"/>
                  <a:pt x="280799" y="5182399"/>
                  <a:pt x="269316" y="5202682"/>
                </a:cubicBezTo>
                <a:cubicBezTo>
                  <a:pt x="267050" y="5219969"/>
                  <a:pt x="268614" y="5225841"/>
                  <a:pt x="269174" y="5230835"/>
                </a:cubicBezTo>
                <a:lnTo>
                  <a:pt x="272679" y="5232660"/>
                </a:lnTo>
                <a:lnTo>
                  <a:pt x="272160" y="5241150"/>
                </a:lnTo>
                <a:lnTo>
                  <a:pt x="272760" y="5243156"/>
                </a:lnTo>
                <a:cubicBezTo>
                  <a:pt x="273922" y="5246984"/>
                  <a:pt x="274952" y="5250824"/>
                  <a:pt x="275462" y="5254919"/>
                </a:cubicBezTo>
                <a:cubicBezTo>
                  <a:pt x="258407" y="5258851"/>
                  <a:pt x="276976" y="5290392"/>
                  <a:pt x="262897" y="5286259"/>
                </a:cubicBezTo>
                <a:cubicBezTo>
                  <a:pt x="262724" y="5309439"/>
                  <a:pt x="239612" y="5337531"/>
                  <a:pt x="252761" y="5357801"/>
                </a:cubicBezTo>
                <a:cubicBezTo>
                  <a:pt x="248775" y="5392256"/>
                  <a:pt x="247799" y="5423412"/>
                  <a:pt x="242360" y="5460080"/>
                </a:cubicBezTo>
                <a:cubicBezTo>
                  <a:pt x="232632" y="5488478"/>
                  <a:pt x="242025" y="5519143"/>
                  <a:pt x="229880" y="5539714"/>
                </a:cubicBezTo>
                <a:cubicBezTo>
                  <a:pt x="230558" y="5572454"/>
                  <a:pt x="222150" y="5613340"/>
                  <a:pt x="204283" y="5639080"/>
                </a:cubicBezTo>
                <a:cubicBezTo>
                  <a:pt x="201596" y="5674226"/>
                  <a:pt x="191051" y="5680198"/>
                  <a:pt x="198948" y="5710958"/>
                </a:cubicBezTo>
                <a:cubicBezTo>
                  <a:pt x="196338" y="5713534"/>
                  <a:pt x="194185" y="5716550"/>
                  <a:pt x="192367" y="5719859"/>
                </a:cubicBezTo>
                <a:lnTo>
                  <a:pt x="188035" y="5729935"/>
                </a:lnTo>
                <a:lnTo>
                  <a:pt x="188428" y="5731182"/>
                </a:lnTo>
                <a:lnTo>
                  <a:pt x="181635" y="5753538"/>
                </a:lnTo>
                <a:lnTo>
                  <a:pt x="169744" y="5796307"/>
                </a:lnTo>
                <a:lnTo>
                  <a:pt x="170351" y="5796644"/>
                </a:lnTo>
                <a:cubicBezTo>
                  <a:pt x="171558" y="5797954"/>
                  <a:pt x="172173" y="5799948"/>
                  <a:pt x="171559" y="5803435"/>
                </a:cubicBezTo>
                <a:cubicBezTo>
                  <a:pt x="182664" y="5798231"/>
                  <a:pt x="175075" y="5805646"/>
                  <a:pt x="172284" y="5816391"/>
                </a:cubicBezTo>
                <a:cubicBezTo>
                  <a:pt x="188911" y="5810703"/>
                  <a:pt x="174844" y="5841128"/>
                  <a:pt x="182542" y="5846382"/>
                </a:cubicBezTo>
                <a:cubicBezTo>
                  <a:pt x="180118" y="5854404"/>
                  <a:pt x="177856" y="5862781"/>
                  <a:pt x="175877" y="5871336"/>
                </a:cubicBezTo>
                <a:lnTo>
                  <a:pt x="174910" y="5876376"/>
                </a:lnTo>
                <a:lnTo>
                  <a:pt x="175047" y="5876483"/>
                </a:lnTo>
                <a:cubicBezTo>
                  <a:pt x="175167" y="5877594"/>
                  <a:pt x="174973" y="5879257"/>
                  <a:pt x="174335" y="5881814"/>
                </a:cubicBezTo>
                <a:lnTo>
                  <a:pt x="171273" y="5895339"/>
                </a:lnTo>
                <a:cubicBezTo>
                  <a:pt x="171401" y="5896476"/>
                  <a:pt x="171530" y="5897612"/>
                  <a:pt x="171658" y="5898749"/>
                </a:cubicBezTo>
                <a:lnTo>
                  <a:pt x="174658" y="5919558"/>
                </a:lnTo>
                <a:cubicBezTo>
                  <a:pt x="173958" y="5933601"/>
                  <a:pt x="171208" y="5962838"/>
                  <a:pt x="169099" y="5984417"/>
                </a:cubicBezTo>
                <a:cubicBezTo>
                  <a:pt x="162916" y="6005205"/>
                  <a:pt x="164971" y="6025162"/>
                  <a:pt x="162007" y="6049043"/>
                </a:cubicBezTo>
                <a:cubicBezTo>
                  <a:pt x="150795" y="6073830"/>
                  <a:pt x="160091" y="6088483"/>
                  <a:pt x="156875" y="6114000"/>
                </a:cubicBezTo>
                <a:cubicBezTo>
                  <a:pt x="141597" y="6134477"/>
                  <a:pt x="163381" y="6133378"/>
                  <a:pt x="165441" y="6146938"/>
                </a:cubicBezTo>
                <a:lnTo>
                  <a:pt x="165177" y="6150658"/>
                </a:lnTo>
                <a:lnTo>
                  <a:pt x="161772" y="6160011"/>
                </a:lnTo>
                <a:lnTo>
                  <a:pt x="160051" y="6163393"/>
                </a:lnTo>
                <a:cubicBezTo>
                  <a:pt x="159032" y="6165775"/>
                  <a:pt x="158564" y="6167421"/>
                  <a:pt x="158473" y="6168628"/>
                </a:cubicBezTo>
                <a:cubicBezTo>
                  <a:pt x="158506" y="6168685"/>
                  <a:pt x="158540" y="6168742"/>
                  <a:pt x="158573" y="6168799"/>
                </a:cubicBezTo>
                <a:lnTo>
                  <a:pt x="146463" y="6196671"/>
                </a:lnTo>
                <a:cubicBezTo>
                  <a:pt x="152348" y="6205503"/>
                  <a:pt x="134460" y="6231012"/>
                  <a:pt x="150209" y="6232365"/>
                </a:cubicBezTo>
                <a:cubicBezTo>
                  <a:pt x="145821" y="6242321"/>
                  <a:pt x="137774" y="6246719"/>
                  <a:pt x="148544" y="6246162"/>
                </a:cubicBezTo>
                <a:cubicBezTo>
                  <a:pt x="147378" y="6249522"/>
                  <a:pt x="147566" y="6251866"/>
                  <a:pt x="148403" y="6253754"/>
                </a:cubicBezTo>
                <a:lnTo>
                  <a:pt x="138880" y="6276449"/>
                </a:lnTo>
                <a:cubicBezTo>
                  <a:pt x="138814" y="6277540"/>
                  <a:pt x="138749" y="6278630"/>
                  <a:pt x="138683" y="6279721"/>
                </a:cubicBezTo>
                <a:lnTo>
                  <a:pt x="130721" y="6293675"/>
                </a:lnTo>
                <a:lnTo>
                  <a:pt x="120717" y="6313967"/>
                </a:lnTo>
                <a:cubicBezTo>
                  <a:pt x="120758" y="6314457"/>
                  <a:pt x="120800" y="6314947"/>
                  <a:pt x="120841" y="6315437"/>
                </a:cubicBezTo>
                <a:lnTo>
                  <a:pt x="115208" y="6324024"/>
                </a:lnTo>
                <a:cubicBezTo>
                  <a:pt x="113007" y="6326672"/>
                  <a:pt x="103991" y="6364381"/>
                  <a:pt x="101217" y="6365923"/>
                </a:cubicBezTo>
                <a:lnTo>
                  <a:pt x="74946" y="6556817"/>
                </a:lnTo>
                <a:cubicBezTo>
                  <a:pt x="55357" y="6665926"/>
                  <a:pt x="35695" y="6744075"/>
                  <a:pt x="16001" y="6808678"/>
                </a:cubicBezTo>
                <a:lnTo>
                  <a:pt x="0" y="6858000"/>
                </a:lnTo>
                <a:lnTo>
                  <a:pt x="5734864" y="6858000"/>
                </a:lnTo>
                <a:lnTo>
                  <a:pt x="5734864" y="0"/>
                </a:lnTo>
                <a:close/>
              </a:path>
            </a:pathLst>
          </a:custGeom>
          <a:solidFill>
            <a:srgbClr val="82766A">
              <a:alpha val="15000"/>
            </a:srgb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ctrTitle"/>
          </p:nvPr>
        </p:nvSpPr>
        <p:spPr>
          <a:xfrm>
            <a:off x="580056" y="744070"/>
            <a:ext cx="2712684" cy="2096370"/>
          </a:xfrm>
        </p:spPr>
        <p:txBody>
          <a:bodyPr>
            <a:normAutofit/>
          </a:bodyPr>
          <a:lstStyle/>
          <a:p>
            <a:pPr marL="0" lvl="0" indent="0">
              <a:lnSpc>
                <a:spcPct val="90000"/>
              </a:lnSpc>
              <a:buNone/>
            </a:pPr>
            <a:r>
              <a:rPr lang="en-AU" sz="2800"/>
              <a:t>Teaching with AI: From Passive Users to Critical Partners</a:t>
            </a:r>
          </a:p>
        </p:txBody>
      </p:sp>
      <p:sp>
        <p:nvSpPr>
          <p:cNvPr id="3" name="Subtitle 2"/>
          <p:cNvSpPr>
            <a:spLocks noGrp="1"/>
          </p:cNvSpPr>
          <p:nvPr>
            <p:ph type="subTitle" idx="1"/>
          </p:nvPr>
        </p:nvSpPr>
        <p:spPr>
          <a:xfrm>
            <a:off x="764396" y="2571749"/>
            <a:ext cx="2344003" cy="852633"/>
          </a:xfrm>
        </p:spPr>
        <p:txBody>
          <a:bodyPr>
            <a:normAutofit/>
          </a:bodyPr>
          <a:lstStyle/>
          <a:p>
            <a:pPr marL="0" lvl="0" indent="0">
              <a:lnSpc>
                <a:spcPct val="90000"/>
              </a:lnSpc>
              <a:buNone/>
            </a:pPr>
            <a:r>
              <a:rPr lang="en-AU" sz="1300" dirty="0"/>
              <a:t>An Innovative Assessment for a GenAI-Driven World</a:t>
            </a:r>
            <a:br>
              <a:rPr lang="en-AU" sz="1300" dirty="0"/>
            </a:br>
            <a:br>
              <a:rPr lang="en-AU" sz="1300" dirty="0"/>
            </a:br>
            <a:r>
              <a:rPr lang="en-AU" sz="1300" dirty="0"/>
              <a:t>Dr. Michael Borck</a:t>
            </a:r>
          </a:p>
        </p:txBody>
      </p:sp>
      <p:pic>
        <p:nvPicPr>
          <p:cNvPr id="5" name="Picture 1" descr="./images/copilot-2-sigma_nobg.png">
            <a:extLst>
              <a:ext uri="{FF2B5EF4-FFF2-40B4-BE49-F238E27FC236}">
                <a16:creationId xmlns:a16="http://schemas.microsoft.com/office/drawing/2014/main" id="{BA907CFC-6090-B3F0-1108-5B5916C98C4D}"/>
              </a:ext>
            </a:extLst>
          </p:cNvPr>
          <p:cNvPicPr>
            <a:picLocks noGrp="1" noChangeAspect="1"/>
          </p:cNvPicPr>
          <p:nvPr/>
        </p:nvPicPr>
        <p:blipFill>
          <a:blip r:embed="rId3"/>
          <a:srcRect l="15336" t="5068" r="14541"/>
          <a:stretch>
            <a:fillRect/>
          </a:stretch>
        </p:blipFill>
        <p:spPr bwMode="auto">
          <a:xfrm>
            <a:off x="4140052" y="484591"/>
            <a:ext cx="4933444" cy="4174317"/>
          </a:xfrm>
          <a:prstGeom prst="rect">
            <a:avLst/>
          </a:prstGeom>
          <a:noFill/>
        </p:spPr>
      </p:pic>
      <p:sp>
        <p:nvSpPr>
          <p:cNvPr id="6" name="TextBox 5">
            <a:extLst>
              <a:ext uri="{FF2B5EF4-FFF2-40B4-BE49-F238E27FC236}">
                <a16:creationId xmlns:a16="http://schemas.microsoft.com/office/drawing/2014/main" id="{CE48D2AF-8109-BE28-94FB-D62A80C1ADFF}"/>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
        <p:nvSpPr>
          <p:cNvPr id="7" name="TextBox 6">
            <a:extLst>
              <a:ext uri="{FF2B5EF4-FFF2-40B4-BE49-F238E27FC236}">
                <a16:creationId xmlns:a16="http://schemas.microsoft.com/office/drawing/2014/main" id="{11C0A62F-2624-2283-8C6B-8E56E2C01196}"/>
              </a:ext>
            </a:extLst>
          </p:cNvPr>
          <p:cNvSpPr txBox="1"/>
          <p:nvPr/>
        </p:nvSpPr>
        <p:spPr>
          <a:xfrm>
            <a:off x="-38503" y="4573698"/>
            <a:ext cx="4217059" cy="861774"/>
          </a:xfrm>
          <a:prstGeom prst="rect">
            <a:avLst/>
          </a:prstGeom>
          <a:noFill/>
        </p:spPr>
        <p:txBody>
          <a:bodyPr wrap="square">
            <a:spAutoFit/>
          </a:bodyPr>
          <a:lstStyle/>
          <a:p>
            <a:pPr>
              <a:buNone/>
            </a:pPr>
            <a:r>
              <a:rPr lang="en-AU" sz="1000" b="0" i="0" dirty="0">
                <a:solidFill>
                  <a:schemeClr val="tx1">
                    <a:lumMod val="50000"/>
                    <a:lumOff val="50000"/>
                  </a:schemeClr>
                </a:solidFill>
                <a:effectLst/>
                <a:latin typeface="-apple-system"/>
              </a:rPr>
              <a:t>Drafting and ideation for these materials were supported by generative AI tools, Python scripts, Quarto, and standard image editors under human oversight. All content has been reviewed, edited and verified by the author.</a:t>
            </a:r>
          </a:p>
          <a:p>
            <a:pPr>
              <a:buNone/>
            </a:pPr>
            <a:br>
              <a:rPr lang="en-AU" sz="1000" dirty="0"/>
            </a:br>
            <a:endParaRPr lang="en-US" sz="1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Academic Integrity as Transparency</a:t>
            </a:r>
          </a:p>
        </p:txBody>
      </p:sp>
      <p:pic>
        <p:nvPicPr>
          <p:cNvPr id="3" name="Picture 1" descr="./images/integrity_nobg.png"/>
          <p:cNvPicPr>
            <a:picLocks noGrp="1" noChangeAspect="1"/>
          </p:cNvPicPr>
          <p:nvPr/>
        </p:nvPicPr>
        <p:blipFill>
          <a:blip r:embed="rId3"/>
          <a:stretch>
            <a:fillRect/>
          </a:stretch>
        </p:blipFill>
        <p:spPr bwMode="auto">
          <a:xfrm>
            <a:off x="359229" y="740229"/>
            <a:ext cx="8567057" cy="4403271"/>
          </a:xfrm>
          <a:prstGeom prst="rect">
            <a:avLst/>
          </a:prstGeom>
          <a:noFill/>
          <a:ln w="9525">
            <a:noFill/>
            <a:headEnd/>
            <a:tailEnd/>
          </a:ln>
        </p:spPr>
      </p:pic>
      <p:sp>
        <p:nvSpPr>
          <p:cNvPr id="4" name="TextBox 3">
            <a:extLst>
              <a:ext uri="{FF2B5EF4-FFF2-40B4-BE49-F238E27FC236}">
                <a16:creationId xmlns:a16="http://schemas.microsoft.com/office/drawing/2014/main" id="{065CA2ED-5CDC-47B6-F8A7-CDEA1E6E4716}"/>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Key Takeaways</a:t>
            </a:r>
          </a:p>
        </p:txBody>
      </p:sp>
      <p:pic>
        <p:nvPicPr>
          <p:cNvPr id="3" name="Picture 1" descr="./images/journey_nobg.png"/>
          <p:cNvPicPr>
            <a:picLocks noGrp="1" noChangeAspect="1"/>
          </p:cNvPicPr>
          <p:nvPr/>
        </p:nvPicPr>
        <p:blipFill>
          <a:blip r:embed="rId3"/>
          <a:srcRect t="11986" b="17388"/>
          <a:stretch>
            <a:fillRect/>
          </a:stretch>
        </p:blipFill>
        <p:spPr bwMode="auto">
          <a:xfrm>
            <a:off x="457199" y="903514"/>
            <a:ext cx="8479971" cy="4136572"/>
          </a:xfrm>
          <a:prstGeom prst="rect">
            <a:avLst/>
          </a:prstGeom>
          <a:noFill/>
          <a:ln w="9525">
            <a:noFill/>
            <a:headEnd/>
            <a:tailEnd/>
          </a:ln>
        </p:spPr>
      </p:pic>
      <p:sp>
        <p:nvSpPr>
          <p:cNvPr id="4" name="TextBox 3">
            <a:extLst>
              <a:ext uri="{FF2B5EF4-FFF2-40B4-BE49-F238E27FC236}">
                <a16:creationId xmlns:a16="http://schemas.microsoft.com/office/drawing/2014/main" id="{5D01E323-6736-0259-7DAB-4C670A406FF0}"/>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53702" y="205979"/>
            <a:ext cx="7033098" cy="857250"/>
          </a:xfrm>
        </p:spPr>
        <p:txBody>
          <a:bodyPr/>
          <a:lstStyle/>
          <a:p>
            <a:pPr marL="0" lvl="0" indent="0">
              <a:buNone/>
            </a:pPr>
            <a:r>
              <a:rPr dirty="0"/>
              <a:t>Thank You</a:t>
            </a:r>
            <a:r>
              <a:rPr lang="en-AU" dirty="0"/>
              <a:t>!</a:t>
            </a:r>
            <a:endParaRPr dirty="0"/>
          </a:p>
        </p:txBody>
      </p:sp>
      <p:pic>
        <p:nvPicPr>
          <p:cNvPr id="3" name="Picture 1" descr="./images/question_nobg.png"/>
          <p:cNvPicPr>
            <a:picLocks noGrp="1" noChangeAspect="1"/>
          </p:cNvPicPr>
          <p:nvPr/>
        </p:nvPicPr>
        <p:blipFill>
          <a:blip r:embed="rId3"/>
          <a:srcRect l="26746" t="10937" r="24690" b="12740"/>
          <a:stretch>
            <a:fillRect/>
          </a:stretch>
        </p:blipFill>
        <p:spPr bwMode="auto">
          <a:xfrm>
            <a:off x="808522" y="362839"/>
            <a:ext cx="2622452" cy="3811566"/>
          </a:xfrm>
          <a:prstGeom prst="rect">
            <a:avLst/>
          </a:prstGeom>
          <a:noFill/>
          <a:ln w="9525">
            <a:noFill/>
            <a:headEnd/>
            <a:tailEnd/>
          </a:ln>
        </p:spPr>
      </p:pic>
      <p:sp>
        <p:nvSpPr>
          <p:cNvPr id="4" name="Content Placeholder 2">
            <a:extLst>
              <a:ext uri="{FF2B5EF4-FFF2-40B4-BE49-F238E27FC236}">
                <a16:creationId xmlns:a16="http://schemas.microsoft.com/office/drawing/2014/main" id="{4AEA87EE-5123-B603-7230-03E75B3184F6}"/>
              </a:ext>
            </a:extLst>
          </p:cNvPr>
          <p:cNvSpPr>
            <a:spLocks noGrp="1"/>
          </p:cNvSpPr>
          <p:nvPr>
            <p:ph idx="1"/>
          </p:nvPr>
        </p:nvSpPr>
        <p:spPr>
          <a:xfrm>
            <a:off x="4133405" y="784471"/>
            <a:ext cx="4319813" cy="1023257"/>
          </a:xfrm>
        </p:spPr>
        <p:txBody>
          <a:bodyPr/>
          <a:lstStyle/>
          <a:p>
            <a:pPr marL="0" lvl="0" indent="0">
              <a:buNone/>
            </a:pPr>
            <a:r>
              <a:rPr b="1" dirty="0"/>
              <a:t>Michael Borck</a:t>
            </a:r>
            <a:r>
              <a:rPr dirty="0"/>
              <a:t> </a:t>
            </a:r>
            <a:r>
              <a:rPr dirty="0" err="1"/>
              <a:t>michael.borck@curtin.edu.au</a:t>
            </a:r>
            <a:endParaRPr dirty="0"/>
          </a:p>
        </p:txBody>
      </p:sp>
      <p:sp>
        <p:nvSpPr>
          <p:cNvPr id="5" name="TextBox 4">
            <a:extLst>
              <a:ext uri="{FF2B5EF4-FFF2-40B4-BE49-F238E27FC236}">
                <a16:creationId xmlns:a16="http://schemas.microsoft.com/office/drawing/2014/main" id="{8A422129-271E-FB40-3D6E-ED3027777E09}"/>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pic>
        <p:nvPicPr>
          <p:cNvPr id="6" name="Picture 5" descr="A qr code on a white background&#10;&#10;AI-generated content may be incorrect.">
            <a:extLst>
              <a:ext uri="{FF2B5EF4-FFF2-40B4-BE49-F238E27FC236}">
                <a16:creationId xmlns:a16="http://schemas.microsoft.com/office/drawing/2014/main" id="{1DAB6984-AD9A-BDF3-D065-857B49D30BF9}"/>
              </a:ext>
            </a:extLst>
          </p:cNvPr>
          <p:cNvPicPr>
            <a:picLocks noChangeAspect="1"/>
          </p:cNvPicPr>
          <p:nvPr/>
        </p:nvPicPr>
        <p:blipFill>
          <a:blip r:embed="rId4"/>
          <a:srcRect l="6457" t="5686" r="5048" b="5974"/>
          <a:stretch>
            <a:fillRect/>
          </a:stretch>
        </p:blipFill>
        <p:spPr>
          <a:xfrm>
            <a:off x="4791240" y="1469569"/>
            <a:ext cx="3004142" cy="2998887"/>
          </a:xfrm>
          <a:prstGeom prst="rect">
            <a:avLst/>
          </a:prstGeom>
        </p:spPr>
      </p:pic>
      <p:sp>
        <p:nvSpPr>
          <p:cNvPr id="8" name="TextBox 7">
            <a:extLst>
              <a:ext uri="{FF2B5EF4-FFF2-40B4-BE49-F238E27FC236}">
                <a16:creationId xmlns:a16="http://schemas.microsoft.com/office/drawing/2014/main" id="{CD09B568-AADC-D0BF-5A1F-1EB01262C49D}"/>
              </a:ext>
            </a:extLst>
          </p:cNvPr>
          <p:cNvSpPr txBox="1"/>
          <p:nvPr/>
        </p:nvSpPr>
        <p:spPr>
          <a:xfrm>
            <a:off x="432940" y="4396079"/>
            <a:ext cx="8278120" cy="369332"/>
          </a:xfrm>
          <a:prstGeom prst="rect">
            <a:avLst/>
          </a:prstGeom>
          <a:noFill/>
        </p:spPr>
        <p:txBody>
          <a:bodyPr wrap="square">
            <a:spAutoFit/>
          </a:bodyPr>
          <a:lstStyle/>
          <a:p>
            <a:r>
              <a:rPr lang="en-US" dirty="0"/>
              <a:t>https://</a:t>
            </a:r>
            <a:r>
              <a:rPr lang="en-US" dirty="0" err="1"/>
              <a:t>michaelborck-presentations.github.io</a:t>
            </a:r>
            <a:r>
              <a:rPr lang="en-US" dirty="0"/>
              <a:t>/assessment-2030-showcase/</a:t>
            </a:r>
            <a:r>
              <a:rPr lang="en-US" dirty="0" err="1"/>
              <a:t>index.html</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Context: An Industry in Motion</a:t>
            </a:r>
          </a:p>
        </p:txBody>
      </p:sp>
      <p:pic>
        <p:nvPicPr>
          <p:cNvPr id="3" name="Picture 1" descr="./images/amplify_nobg.png"/>
          <p:cNvPicPr>
            <a:picLocks noGrp="1" noChangeAspect="1"/>
          </p:cNvPicPr>
          <p:nvPr/>
        </p:nvPicPr>
        <p:blipFill>
          <a:blip r:embed="rId3"/>
          <a:stretch>
            <a:fillRect/>
          </a:stretch>
        </p:blipFill>
        <p:spPr bwMode="auto">
          <a:xfrm>
            <a:off x="772887" y="859971"/>
            <a:ext cx="7434942" cy="4283529"/>
          </a:xfrm>
          <a:prstGeom prst="rect">
            <a:avLst/>
          </a:prstGeom>
          <a:noFill/>
          <a:ln w="9525">
            <a:noFill/>
            <a:headEnd/>
            <a:tailEnd/>
          </a:ln>
        </p:spPr>
      </p:pic>
      <p:sp>
        <p:nvSpPr>
          <p:cNvPr id="4" name="TextBox 3">
            <a:extLst>
              <a:ext uri="{FF2B5EF4-FFF2-40B4-BE49-F238E27FC236}">
                <a16:creationId xmlns:a16="http://schemas.microsoft.com/office/drawing/2014/main" id="{4BC8FBA9-338A-4605-6501-2D4457BDF844}"/>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Challenge: Assessing </a:t>
            </a:r>
            <a:r>
              <a:rPr i="1"/>
              <a:t>with</a:t>
            </a:r>
            <a:r>
              <a:t> AI</a:t>
            </a:r>
          </a:p>
        </p:txBody>
      </p:sp>
      <p:pic>
        <p:nvPicPr>
          <p:cNvPr id="3" name="Picture 1" descr="./images/challenge_nobg.png"/>
          <p:cNvPicPr>
            <a:picLocks noGrp="1" noChangeAspect="1"/>
          </p:cNvPicPr>
          <p:nvPr/>
        </p:nvPicPr>
        <p:blipFill>
          <a:blip r:embed="rId3"/>
          <a:stretch>
            <a:fillRect/>
          </a:stretch>
        </p:blipFill>
        <p:spPr bwMode="auto">
          <a:xfrm>
            <a:off x="881743" y="729343"/>
            <a:ext cx="7805057" cy="4414157"/>
          </a:xfrm>
          <a:prstGeom prst="rect">
            <a:avLst/>
          </a:prstGeom>
          <a:noFill/>
          <a:ln w="9525">
            <a:noFill/>
            <a:headEnd/>
            <a:tailEnd/>
          </a:ln>
        </p:spPr>
      </p:pic>
      <p:sp>
        <p:nvSpPr>
          <p:cNvPr id="4" name="TextBox 3">
            <a:extLst>
              <a:ext uri="{FF2B5EF4-FFF2-40B4-BE49-F238E27FC236}">
                <a16:creationId xmlns:a16="http://schemas.microsoft.com/office/drawing/2014/main" id="{0AEB105B-BBF7-18F2-2D3B-FFCE0B445D60}"/>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Assessment: The ‘CloudCore’ Audit</a:t>
            </a:r>
          </a:p>
        </p:txBody>
      </p:sp>
      <p:pic>
        <p:nvPicPr>
          <p:cNvPr id="5" name="Picture 4">
            <a:extLst>
              <a:ext uri="{FF2B5EF4-FFF2-40B4-BE49-F238E27FC236}">
                <a16:creationId xmlns:a16="http://schemas.microsoft.com/office/drawing/2014/main" id="{8B591591-8F33-C60B-9FBE-6E23E0621857}"/>
              </a:ext>
            </a:extLst>
          </p:cNvPr>
          <p:cNvPicPr>
            <a:picLocks noChangeAspect="1"/>
          </p:cNvPicPr>
          <p:nvPr/>
        </p:nvPicPr>
        <p:blipFill>
          <a:blip r:embed="rId3"/>
          <a:stretch>
            <a:fillRect/>
          </a:stretch>
        </p:blipFill>
        <p:spPr>
          <a:xfrm>
            <a:off x="1273630" y="881743"/>
            <a:ext cx="6945084" cy="4261757"/>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Innovation 1: AI as the “Client”</a:t>
            </a:r>
          </a:p>
        </p:txBody>
      </p:sp>
      <p:pic>
        <p:nvPicPr>
          <p:cNvPr id="3" name="Picture 1" descr="./images/client_nobg.png"/>
          <p:cNvPicPr>
            <a:picLocks noGrp="1" noChangeAspect="1"/>
          </p:cNvPicPr>
          <p:nvPr/>
        </p:nvPicPr>
        <p:blipFill>
          <a:blip r:embed="rId3"/>
          <a:srcRect l="6848" t="11343" r="5832" b="7116"/>
          <a:stretch>
            <a:fillRect/>
          </a:stretch>
        </p:blipFill>
        <p:spPr bwMode="auto">
          <a:xfrm>
            <a:off x="1121230" y="1063229"/>
            <a:ext cx="7336970" cy="3874292"/>
          </a:xfrm>
          <a:prstGeom prst="rect">
            <a:avLst/>
          </a:prstGeom>
          <a:noFill/>
          <a:ln w="9525">
            <a:noFill/>
            <a:headEnd/>
            <a:tailEnd/>
          </a:ln>
        </p:spPr>
      </p:pic>
      <p:sp>
        <p:nvSpPr>
          <p:cNvPr id="4" name="TextBox 3">
            <a:extLst>
              <a:ext uri="{FF2B5EF4-FFF2-40B4-BE49-F238E27FC236}">
                <a16:creationId xmlns:a16="http://schemas.microsoft.com/office/drawing/2014/main" id="{BC8A3041-BC16-7D01-C512-F65D66FC1164}"/>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Innovation 2: AI as the “Intern”</a:t>
            </a:r>
          </a:p>
        </p:txBody>
      </p:sp>
      <p:pic>
        <p:nvPicPr>
          <p:cNvPr id="3" name="Picture 1" descr="./images/intern_nobg.png"/>
          <p:cNvPicPr>
            <a:picLocks noGrp="1" noChangeAspect="1"/>
          </p:cNvPicPr>
          <p:nvPr/>
        </p:nvPicPr>
        <p:blipFill>
          <a:blip r:embed="rId3"/>
          <a:stretch>
            <a:fillRect/>
          </a:stretch>
        </p:blipFill>
        <p:spPr bwMode="auto">
          <a:xfrm>
            <a:off x="283029" y="838200"/>
            <a:ext cx="8741228" cy="4305300"/>
          </a:xfrm>
          <a:prstGeom prst="rect">
            <a:avLst/>
          </a:prstGeom>
          <a:noFill/>
          <a:ln w="9525">
            <a:noFill/>
            <a:headEnd/>
            <a:tailEnd/>
          </a:ln>
        </p:spPr>
      </p:pic>
      <p:sp>
        <p:nvSpPr>
          <p:cNvPr id="4" name="TextBox 3">
            <a:extLst>
              <a:ext uri="{FF2B5EF4-FFF2-40B4-BE49-F238E27FC236}">
                <a16:creationId xmlns:a16="http://schemas.microsoft.com/office/drawing/2014/main" id="{5386A9D8-3553-1CA4-3DF4-7284202E8E9C}"/>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The Student as “Author”</a:t>
            </a:r>
          </a:p>
        </p:txBody>
      </p:sp>
      <p:pic>
        <p:nvPicPr>
          <p:cNvPr id="3" name="Picture 1" descr="./images/author_nobg.png"/>
          <p:cNvPicPr>
            <a:picLocks noGrp="1" noChangeAspect="1"/>
          </p:cNvPicPr>
          <p:nvPr/>
        </p:nvPicPr>
        <p:blipFill>
          <a:blip r:embed="rId3"/>
          <a:srcRect l="8333" t="12584" r="6615" b="18850"/>
          <a:stretch>
            <a:fillRect/>
          </a:stretch>
        </p:blipFill>
        <p:spPr bwMode="auto">
          <a:xfrm>
            <a:off x="1262743" y="879020"/>
            <a:ext cx="6999514" cy="4264479"/>
          </a:xfrm>
          <a:prstGeom prst="rect">
            <a:avLst/>
          </a:prstGeom>
          <a:noFill/>
          <a:ln w="9525">
            <a:noFill/>
            <a:headEnd/>
            <a:tailEnd/>
          </a:ln>
        </p:spPr>
      </p:pic>
      <p:sp>
        <p:nvSpPr>
          <p:cNvPr id="4" name="TextBox 3">
            <a:extLst>
              <a:ext uri="{FF2B5EF4-FFF2-40B4-BE49-F238E27FC236}">
                <a16:creationId xmlns:a16="http://schemas.microsoft.com/office/drawing/2014/main" id="{550CF005-4615-AE1A-9E15-05B38547B98B}"/>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Pedagogy: “Thinking </a:t>
            </a:r>
            <a:r>
              <a:rPr i="1"/>
              <a:t>with</a:t>
            </a:r>
            <a:r>
              <a:t> AI”</a:t>
            </a:r>
          </a:p>
        </p:txBody>
      </p:sp>
      <p:pic>
        <p:nvPicPr>
          <p:cNvPr id="3" name="Picture 1" descr="./images/student_nobg.png"/>
          <p:cNvPicPr>
            <a:picLocks noGrp="1" noChangeAspect="1"/>
          </p:cNvPicPr>
          <p:nvPr/>
        </p:nvPicPr>
        <p:blipFill>
          <a:blip r:embed="rId3"/>
          <a:stretch>
            <a:fillRect/>
          </a:stretch>
        </p:blipFill>
        <p:spPr bwMode="auto">
          <a:xfrm>
            <a:off x="217714" y="936172"/>
            <a:ext cx="8784772" cy="4184846"/>
          </a:xfrm>
          <a:prstGeom prst="rect">
            <a:avLst/>
          </a:prstGeom>
          <a:noFill/>
          <a:ln w="9525">
            <a:noFill/>
            <a:headEnd/>
            <a:tailEnd/>
          </a:ln>
        </p:spPr>
      </p:pic>
      <p:sp>
        <p:nvSpPr>
          <p:cNvPr id="4" name="TextBox 3">
            <a:extLst>
              <a:ext uri="{FF2B5EF4-FFF2-40B4-BE49-F238E27FC236}">
                <a16:creationId xmlns:a16="http://schemas.microsoft.com/office/drawing/2014/main" id="{E4F5A38F-5D37-A155-E11F-041F3EB0CC45}"/>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Design &amp; Authenticity</a:t>
            </a:r>
          </a:p>
        </p:txBody>
      </p:sp>
      <p:pic>
        <p:nvPicPr>
          <p:cNvPr id="3" name="Picture 1" descr="./images/logistics_nobg.png"/>
          <p:cNvPicPr>
            <a:picLocks noGrp="1" noChangeAspect="1"/>
          </p:cNvPicPr>
          <p:nvPr/>
        </p:nvPicPr>
        <p:blipFill>
          <a:blip r:embed="rId3"/>
          <a:srcRect l="8696" t="5466" r="4969" b="8448"/>
          <a:stretch>
            <a:fillRect/>
          </a:stretch>
        </p:blipFill>
        <p:spPr bwMode="auto">
          <a:xfrm>
            <a:off x="892629" y="910829"/>
            <a:ext cx="7565571" cy="3715600"/>
          </a:xfrm>
          <a:prstGeom prst="rect">
            <a:avLst/>
          </a:prstGeom>
          <a:noFill/>
          <a:ln w="9525">
            <a:noFill/>
            <a:headEnd/>
            <a:tailEnd/>
          </a:ln>
        </p:spPr>
      </p:pic>
      <p:sp>
        <p:nvSpPr>
          <p:cNvPr id="4" name="TextBox 3">
            <a:extLst>
              <a:ext uri="{FF2B5EF4-FFF2-40B4-BE49-F238E27FC236}">
                <a16:creationId xmlns:a16="http://schemas.microsoft.com/office/drawing/2014/main" id="{C8A49513-EB41-E090-7C39-45CD6BCF9A78}"/>
              </a:ext>
            </a:extLst>
          </p:cNvPr>
          <p:cNvSpPr txBox="1"/>
          <p:nvPr/>
        </p:nvSpPr>
        <p:spPr>
          <a:xfrm>
            <a:off x="7918985" y="4874796"/>
            <a:ext cx="1225015" cy="246221"/>
          </a:xfrm>
          <a:prstGeom prst="rect">
            <a:avLst/>
          </a:prstGeom>
          <a:noFill/>
        </p:spPr>
        <p:txBody>
          <a:bodyPr wrap="none" rtlCol="0">
            <a:spAutoFit/>
          </a:bodyPr>
          <a:lstStyle/>
          <a:p>
            <a:r>
              <a:rPr lang="en-US" sz="1000" dirty="0">
                <a:solidFill>
                  <a:schemeClr val="tx1">
                    <a:lumMod val="50000"/>
                    <a:lumOff val="50000"/>
                  </a:schemeClr>
                </a:solidFill>
              </a:rPr>
              <a:t>AI Generated Image</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22</TotalTime>
  <Words>2744</Words>
  <Application>Microsoft Macintosh PowerPoint</Application>
  <PresentationFormat>On-screen Show (16:9)</PresentationFormat>
  <Paragraphs>277</Paragraphs>
  <Slides>12</Slides>
  <Notes>12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-apple-system</vt:lpstr>
      <vt:lpstr>Aptos</vt:lpstr>
      <vt:lpstr>Arial</vt:lpstr>
      <vt:lpstr>Calibri</vt:lpstr>
      <vt:lpstr>Office Theme</vt:lpstr>
      <vt:lpstr>Teaching with AI: From Passive Users to Critical Partners</vt:lpstr>
      <vt:lpstr>The Context: An Industry in Motion</vt:lpstr>
      <vt:lpstr>The Challenge: Assessing with AI</vt:lpstr>
      <vt:lpstr>The Assessment: The ‘CloudCore’ Audit</vt:lpstr>
      <vt:lpstr>Innovation 1: AI as the “Client”</vt:lpstr>
      <vt:lpstr>Innovation 2: AI as the “Intern”</vt:lpstr>
      <vt:lpstr>The Student as “Author”</vt:lpstr>
      <vt:lpstr>Pedagogy: “Thinking with AI”</vt:lpstr>
      <vt:lpstr>Design &amp; Authenticity</vt:lpstr>
      <vt:lpstr>Academic Integrity as Transparency</vt:lpstr>
      <vt:lpstr>Key Takeaways</vt:lpstr>
      <vt:lpstr>Thank You!</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with AI: From Passive Users to Critical Partners</dc:title>
  <dc:creator>Dr. Michael Borck</dc:creator>
  <cp:keywords/>
  <cp:lastModifiedBy>Michael Borck</cp:lastModifiedBy>
  <cp:revision>5</cp:revision>
  <dcterms:created xsi:type="dcterms:W3CDTF">2025-11-19T05:01:58Z</dcterms:created>
  <dcterms:modified xsi:type="dcterms:W3CDTF">2025-11-26T22:24:45Z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ffiliations">
    <vt:lpwstr/>
  </property>
  <property fmtid="{D5CDD505-2E9C-101B-9397-08002B2CF9AE}" pid="3" name="authors">
    <vt:lpwstr/>
  </property>
  <property fmtid="{D5CDD505-2E9C-101B-9397-08002B2CF9AE}" pid="4" name="biblio-config">
    <vt:lpwstr>True</vt:lpwstr>
  </property>
  <property fmtid="{D5CDD505-2E9C-101B-9397-08002B2CF9AE}" pid="5" name="by-affiliation">
    <vt:lpwstr/>
  </property>
  <property fmtid="{D5CDD505-2E9C-101B-9397-08002B2CF9AE}" pid="6" name="by-author">
    <vt:lpwstr/>
  </property>
  <property fmtid="{D5CDD505-2E9C-101B-9397-08002B2CF9AE}" pid="7" name="date">
    <vt:lpwstr>2025-11-27</vt:lpwstr>
  </property>
  <property fmtid="{D5CDD505-2E9C-101B-9397-08002B2CF9AE}" pid="8" name="footer">
    <vt:lpwstr>An Innovative Assessment for a GenAI-Driven World | Michael Borck</vt:lpwstr>
  </property>
  <property fmtid="{D5CDD505-2E9C-101B-9397-08002B2CF9AE}" pid="9" name="header-includes">
    <vt:lpwstr/>
  </property>
  <property fmtid="{D5CDD505-2E9C-101B-9397-08002B2CF9AE}" pid="10" name="include-after">
    <vt:lpwstr/>
  </property>
  <property fmtid="{D5CDD505-2E9C-101B-9397-08002B2CF9AE}" pid="11" name="include-before">
    <vt:lpwstr/>
  </property>
  <property fmtid="{D5CDD505-2E9C-101B-9397-08002B2CF9AE}" pid="12" name="institute">
    <vt:lpwstr>Faculty of Business &amp; Law, School of Management &amp; Marketing</vt:lpwstr>
  </property>
  <property fmtid="{D5CDD505-2E9C-101B-9397-08002B2CF9AE}" pid="13" name="institutes">
    <vt:lpwstr/>
  </property>
  <property fmtid="{D5CDD505-2E9C-101B-9397-08002B2CF9AE}" pid="14" name="labels">
    <vt:lpwstr/>
  </property>
  <property fmtid="{D5CDD505-2E9C-101B-9397-08002B2CF9AE}" pid="15" name="subtitle">
    <vt:lpwstr>An Innovative Assessment for a GenAI-Driven World</vt:lpwstr>
  </property>
  <property fmtid="{D5CDD505-2E9C-101B-9397-08002B2CF9AE}" pid="16" name="toc-title">
    <vt:lpwstr>Table of contents</vt:lpwstr>
  </property>
</Properties>
</file>